
<file path=[Content_Types].xml><?xml version="1.0" encoding="utf-8"?>
<Types xmlns="http://schemas.openxmlformats.org/package/2006/content-types">
  <Default Extension="emf" ContentType="image/x-emf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ppt/tags/tag5.xml" ContentType="application/vnd.openxmlformats-officedocument.presentationml.tags+xml"/>
  <Override PartName="/ppt/notesSlides/notesSlide4.xml" ContentType="application/vnd.openxmlformats-officedocument.presentationml.notesSlide+xml"/>
  <Override PartName="/ppt/theme/themeOverride1.xml" ContentType="application/vnd.openxmlformats-officedocument.themeOverride+xml"/>
  <Override PartName="/ppt/tags/tag6.xml" ContentType="application/vnd.openxmlformats-officedocument.presentationml.tags+xml"/>
  <Override PartName="/ppt/notesSlides/notesSlide5.xml" ContentType="application/vnd.openxmlformats-officedocument.presentationml.notesSlide+xml"/>
  <Override PartName="/ppt/tags/tag7.xml" ContentType="application/vnd.openxmlformats-officedocument.presentationml.tags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2" r:id="rId1"/>
  </p:sldMasterIdLst>
  <p:notesMasterIdLst>
    <p:notesMasterId r:id="rId20"/>
  </p:notesMasterIdLst>
  <p:handoutMasterIdLst>
    <p:handoutMasterId r:id="rId21"/>
  </p:handoutMasterIdLst>
  <p:sldIdLst>
    <p:sldId id="256" r:id="rId2"/>
    <p:sldId id="259" r:id="rId3"/>
    <p:sldId id="260" r:id="rId4"/>
    <p:sldId id="261" r:id="rId5"/>
    <p:sldId id="285" r:id="rId6"/>
    <p:sldId id="264" r:id="rId7"/>
    <p:sldId id="286" r:id="rId8"/>
    <p:sldId id="270" r:id="rId9"/>
    <p:sldId id="287" r:id="rId10"/>
    <p:sldId id="276" r:id="rId11"/>
    <p:sldId id="288" r:id="rId12"/>
    <p:sldId id="280" r:id="rId13"/>
    <p:sldId id="295" r:id="rId14"/>
    <p:sldId id="291" r:id="rId15"/>
    <p:sldId id="292" r:id="rId16"/>
    <p:sldId id="293" r:id="rId17"/>
    <p:sldId id="294" r:id="rId18"/>
    <p:sldId id="282" r:id="rId19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FB1D8"/>
    <a:srgbClr val="3F6E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74" autoAdjust="0"/>
    <p:restoredTop sz="86580" autoAdjust="0"/>
  </p:normalViewPr>
  <p:slideViewPr>
    <p:cSldViewPr snapToGrid="0">
      <p:cViewPr varScale="1">
        <p:scale>
          <a:sx n="68" d="100"/>
          <a:sy n="68" d="100"/>
        </p:scale>
        <p:origin x="1065" y="3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0" d="100"/>
          <a:sy n="60" d="100"/>
        </p:scale>
        <p:origin x="1496" y="5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2C1FBA-CF23-45CA-A289-03E32D160964}" type="datetimeFigureOut">
              <a:rPr lang="zh-CN" altLang="en-US" smtClean="0"/>
              <a:t>2020/3/23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F2B0C5-C56D-47E9-BCFE-D990A940F1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37004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966BD8-0FC1-456F-BDC6-7D0CA8E36566}" type="datetimeFigureOut">
              <a:rPr lang="zh-CN" altLang="en-US" smtClean="0"/>
              <a:t>2020/3/23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CFC841-E2E1-4802-8701-94EA307E94B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45986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每幅子图曲线中的第</a:t>
            </a:r>
            <a:r>
              <a:rPr lang="en-US" altLang="zh-CN" dirty="0"/>
              <a:t>1</a:t>
            </a:r>
            <a:r>
              <a:rPr lang="zh-CN" altLang="en-US" dirty="0"/>
              <a:t>和第</a:t>
            </a:r>
            <a:r>
              <a:rPr lang="en-US" altLang="zh-CN" dirty="0"/>
              <a:t>2</a:t>
            </a:r>
            <a:r>
              <a:rPr lang="zh-CN" altLang="en-US" dirty="0"/>
              <a:t>个圆圈之间为第一谐振区间，区间内作简单线性插值；第</a:t>
            </a:r>
            <a:r>
              <a:rPr lang="en-US" altLang="zh-CN" dirty="0"/>
              <a:t>3</a:t>
            </a:r>
            <a:r>
              <a:rPr lang="zh-CN" altLang="en-US" dirty="0"/>
              <a:t>个圆圈为第二谐振区间下边界</a:t>
            </a:r>
            <a:r>
              <a:rPr lang="en-US" altLang="zh-CN" dirty="0"/>
              <a:t>.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CFC841-E2E1-4802-8701-94EA307E94B0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17016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名词解释：</a:t>
                </a:r>
                <a:endParaRPr lang="en-US" altLang="zh-CN" dirty="0"/>
              </a:p>
              <a:p>
                <a:r>
                  <a:rPr lang="en-US" altLang="zh-CN" dirty="0"/>
                  <a:t>MTL</a:t>
                </a:r>
                <a:r>
                  <a:rPr lang="zh-CN" altLang="en-US" dirty="0"/>
                  <a:t>：多导体传输线（</a:t>
                </a:r>
                <a:r>
                  <a:rPr lang="en-US" altLang="zh-CN" dirty="0"/>
                  <a:t>Multi-conductor Transmission Line</a:t>
                </a:r>
                <a:r>
                  <a:rPr lang="zh-CN" altLang="en-US" dirty="0"/>
                  <a:t>）</a:t>
                </a:r>
                <a:endParaRPr lang="en-US" altLang="zh-CN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zh-CN" altLang="en-US" dirty="0"/>
                  <a:t>：</a:t>
                </a:r>
                <a:r>
                  <a:rPr lang="en-US" altLang="zh-CN" dirty="0"/>
                  <a:t>N</a:t>
                </a:r>
                <a:r>
                  <a:rPr lang="zh-CN" altLang="en-US" dirty="0"/>
                  <a:t>阶单位矩阵</a:t>
                </a:r>
                <a:endParaRPr lang="en-US" altLang="zh-CN" dirty="0"/>
              </a:p>
              <a:p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dirty="0"/>
                  <a:t>：第</a:t>
                </a:r>
                <a:r>
                  <a:rPr lang="en-US" altLang="zh-CN" dirty="0"/>
                  <a:t>k</a:t>
                </a:r>
                <a:r>
                  <a:rPr lang="zh-CN" altLang="en-US" dirty="0"/>
                  <a:t>个频率点处求得的相似变换矩阵，该矩阵的每列是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dirty="0"/>
                  <a:t>的特征向量</a:t>
                </a:r>
                <a:endParaRPr lang="en-US" altLang="zh-CN" dirty="0"/>
              </a:p>
              <a:p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·</m:t>
                        </m:r>
                      </m:e>
                    </m:d>
                  </m:oMath>
                </a14:m>
                <a:r>
                  <a:rPr lang="zh-CN" altLang="en-US" dirty="0"/>
                  <a:t>：矩阵范数，可用以衡量两个矩阵的“接近”程度</a:t>
                </a:r>
                <a:endParaRPr lang="en-US" altLang="zh-CN" dirty="0"/>
              </a:p>
              <a:p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zh-CN" altLang="en-US" dirty="0"/>
                  <a:t>：</a:t>
                </a:r>
                <a:r>
                  <a:rPr lang="en-US" altLang="zh-CN" dirty="0"/>
                  <a:t>MTL</a:t>
                </a:r>
                <a:r>
                  <a:rPr lang="zh-CN" altLang="en-US" dirty="0"/>
                  <a:t>的导体数（不计参考导体）</a:t>
                </a:r>
                <a:endParaRPr lang="en-US" altLang="zh-CN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baseline="0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baseline="0" dirty="0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zh-CN" b="0" i="1" baseline="0" dirty="0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zh-CN" altLang="en-US" baseline="0" dirty="0"/>
                  <a:t>：频率点数</a:t>
                </a:r>
                <a:endParaRPr lang="en-US" altLang="zh-CN" baseline="0" dirty="0"/>
              </a:p>
              <a:p>
                <a:endParaRPr lang="en-US" altLang="zh-CN" baseline="0" dirty="0"/>
              </a:p>
              <a:p>
                <a:r>
                  <a:rPr lang="zh-CN" altLang="en-US" baseline="0" dirty="0"/>
                  <a:t>简化做法：</a:t>
                </a:r>
                <a:endParaRPr lang="en-US" altLang="zh-CN" baseline="0" dirty="0"/>
              </a:p>
              <a:p>
                <a:r>
                  <a:rPr lang="en-US" altLang="zh-CN" baseline="0" dirty="0"/>
                  <a:t>    </a:t>
                </a:r>
                <a:r>
                  <a:rPr lang="zh-CN" altLang="en-US" baseline="0" dirty="0"/>
                  <a:t>不需对列序作全排列</a:t>
                </a:r>
                <a:r>
                  <a:rPr lang="en-US" altLang="zh-CN" baseline="0" dirty="0"/>
                  <a:t>. </a:t>
                </a:r>
                <a:r>
                  <a:rPr lang="zh-CN" altLang="en-US" baseline="0" dirty="0"/>
                  <a:t>将当前频点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zh-CN" altLang="en-US" baseline="0" dirty="0"/>
                  <a:t>上的第</a:t>
                </a:r>
                <a14:m>
                  <m:oMath xmlns:m="http://schemas.openxmlformats.org/officeDocument/2006/math">
                    <m:r>
                      <a:rPr lang="en-US" altLang="zh-CN" i="1" baseline="0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zh-CN" altLang="en-US" baseline="0" dirty="0"/>
                  <a:t>个特征向量分别与上个频点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zh-CN" altLang="en-US" baseline="0" dirty="0"/>
                  <a:t>处（已定序）的各特征向量作</a:t>
                </a:r>
                <a:r>
                  <a:rPr lang="en-US" altLang="zh-CN" sz="1400" baseline="0" dirty="0"/>
                  <a:t>Hermitian</a:t>
                </a:r>
                <a:r>
                  <a:rPr lang="zh-CN" altLang="en-US" sz="1400" baseline="0" dirty="0"/>
                  <a:t>内积，若与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i="1" dirty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zh-CN" sz="1400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sz="1400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zh-CN" altLang="en-US" sz="1400" b="0" i="1" dirty="0" smtClean="0">
                        <a:latin typeface="Cambria Math" panose="02040503050406030204" pitchFamily="18" charset="0"/>
                      </a:rPr>
                      <m:t>的</m:t>
                    </m:r>
                  </m:oMath>
                </a14:m>
                <a:r>
                  <a:rPr lang="zh-CN" altLang="en-US" sz="1400" baseline="0" dirty="0"/>
                  <a:t>第</a:t>
                </a:r>
                <a14:m>
                  <m:oMath xmlns:m="http://schemas.openxmlformats.org/officeDocument/2006/math">
                    <m:r>
                      <a:rPr lang="en-US" altLang="zh-CN" sz="1400" b="0" i="1" baseline="0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zh-CN" altLang="en-US" sz="1400" baseline="0" dirty="0"/>
                  <a:t>个特征向量的</a:t>
                </a:r>
                <a:r>
                  <a:rPr lang="en-US" altLang="zh-CN" sz="1400" baseline="0" dirty="0"/>
                  <a:t>Hermitian</a:t>
                </a:r>
                <a:r>
                  <a:rPr lang="zh-CN" altLang="en-US" sz="1400" baseline="0" dirty="0"/>
                  <a:t>内积最接近</a:t>
                </a:r>
                <a:r>
                  <a:rPr lang="en-US" altLang="zh-CN" sz="1400" baseline="0" dirty="0"/>
                  <a:t>1</a:t>
                </a:r>
                <a:r>
                  <a:rPr lang="zh-CN" altLang="en-US" sz="1400" baseline="0" dirty="0"/>
                  <a:t>，则认为当前特征向量的正确位置是第</a:t>
                </a:r>
                <a14:m>
                  <m:oMath xmlns:m="http://schemas.openxmlformats.org/officeDocument/2006/math">
                    <m:r>
                      <a:rPr lang="en-US" altLang="zh-CN" sz="1400" b="0" i="1" baseline="0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zh-CN" altLang="en-US" sz="1400" baseline="0" dirty="0"/>
                  <a:t>列</a:t>
                </a:r>
                <a:r>
                  <a:rPr lang="en-US" altLang="zh-CN" sz="1400" baseline="0" dirty="0"/>
                  <a:t>. </a:t>
                </a:r>
              </a:p>
              <a:p>
                <a:r>
                  <a:rPr lang="en-US" altLang="zh-CN" sz="1400" baseline="0" dirty="0"/>
                  <a:t>    </a:t>
                </a:r>
                <a:r>
                  <a:rPr lang="zh-CN" altLang="en-US" sz="1400" baseline="0" dirty="0"/>
                  <a:t>事实上，上述方法可以这样实现：（</a:t>
                </a:r>
                <a:r>
                  <a:rPr lang="en-US" altLang="zh-CN" sz="1400" baseline="0" dirty="0"/>
                  <a:t>1</a:t>
                </a:r>
                <a:r>
                  <a:rPr lang="zh-CN" altLang="en-US" sz="1400" baseline="0" dirty="0"/>
                  <a:t>）在当前频点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i="1" dirty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zh-CN" sz="1400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zh-CN" altLang="en-US" sz="1400" b="0" i="1" dirty="0" smtClean="0">
                        <a:latin typeface="Cambria Math" panose="02040503050406030204" pitchFamily="18" charset="0"/>
                      </a:rPr>
                      <m:t>处</m:t>
                    </m:r>
                  </m:oMath>
                </a14:m>
                <a:r>
                  <a:rPr lang="zh-CN" altLang="en-US" sz="1400" baseline="0" dirty="0"/>
                  <a:t>求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4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400" i="1" dirty="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1400" b="0" i="0" dirty="0" smtClean="0">
                            <a:latin typeface="Cambria Math" panose="02040503050406030204" pitchFamily="18" charset="0"/>
                          </a:rPr>
                          <m:t>H</m:t>
                        </m:r>
                      </m:sup>
                    </m:sSup>
                    <m:d>
                      <m:dPr>
                        <m:ctrlPr>
                          <a:rPr lang="en-US" altLang="zh-CN" sz="1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4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i="1" dirty="0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CN" sz="1400" b="0" i="1" dirty="0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altLang="zh-CN" sz="1400" i="1" dirty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zh-CN" sz="1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i="1" dirty="0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CN" sz="1400" i="1" dirty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CN" sz="1400" b="0" i="1" dirty="0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  <m:r>
                      <a:rPr lang="zh-CN" altLang="en-US" sz="1400" b="0" i="1" dirty="0" smtClean="0">
                        <a:latin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lang="zh-CN" altLang="en-US" sz="1400" baseline="0" dirty="0"/>
                  <a:t>（</a:t>
                </a:r>
                <a:r>
                  <a:rPr lang="en-US" altLang="zh-CN" sz="1400" baseline="0" dirty="0"/>
                  <a:t>2</a:t>
                </a:r>
                <a:r>
                  <a:rPr lang="zh-CN" altLang="en-US" sz="1400" baseline="0" dirty="0"/>
                  <a:t>）找出第</a:t>
                </a:r>
                <a14:m>
                  <m:oMath xmlns:m="http://schemas.openxmlformats.org/officeDocument/2006/math">
                    <m:r>
                      <a:rPr lang="en-US" altLang="zh-CN" sz="1400" i="1" baseline="0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zh-CN" altLang="en-US" sz="1400" i="1" baseline="0" dirty="0" smtClean="0">
                        <a:latin typeface="Cambria Math" panose="02040503050406030204" pitchFamily="18" charset="0"/>
                      </a:rPr>
                      <m:t>行最接近</m:t>
                    </m:r>
                  </m:oMath>
                </a14:m>
                <a:r>
                  <a:rPr lang="en-US" altLang="zh-CN" sz="1400" i="0" baseline="0" dirty="0"/>
                  <a:t>1</a:t>
                </a:r>
                <a:r>
                  <a:rPr lang="zh-CN" altLang="en-US" sz="1400" i="0" baseline="0" dirty="0"/>
                  <a:t>的数的列标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b="0" i="1" baseline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b="0" i="1" baseline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1400" b="0" i="1" baseline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1400" i="0" baseline="0" dirty="0"/>
                  <a:t>，（</a:t>
                </a:r>
                <a:r>
                  <a:rPr lang="en-US" altLang="zh-CN" sz="1400" i="0" baseline="0" dirty="0"/>
                  <a:t>3</a:t>
                </a:r>
                <a:r>
                  <a:rPr lang="zh-CN" altLang="en-US" sz="1400" i="0" baseline="0" dirty="0"/>
                  <a:t>）重新排列</a:t>
                </a:r>
                <a14:m>
                  <m:oMath xmlns:m="http://schemas.openxmlformats.org/officeDocument/2006/math">
                    <m:r>
                      <a:rPr lang="en-US" altLang="zh-CN" sz="1400" i="1" dirty="0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zh-CN" sz="1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4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i="1" dirty="0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CN" sz="1400" b="0" i="1" dirty="0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sz="1400" i="0" baseline="0" dirty="0"/>
                  <a:t>的列，使得原第</a:t>
                </a:r>
                <a14:m>
                  <m:oMath xmlns:m="http://schemas.openxmlformats.org/officeDocument/2006/math">
                    <m:r>
                      <a:rPr lang="en-US" altLang="zh-CN" sz="1400" i="1" baseline="0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zh-CN" altLang="en-US" sz="1400" i="0" baseline="0" dirty="0"/>
                  <a:t>列位于第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i="1" baseline="0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i="1" baseline="0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1400" i="1" baseline="0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1400" i="0" baseline="0" dirty="0"/>
                  <a:t>列，相应调整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sz="1400" b="0" i="1" dirty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1400" b="0" i="0" dirty="0" smtClean="0">
                            <a:latin typeface="Cambria Math" panose="02040503050406030204" pitchFamily="18" charset="0"/>
                          </a:rPr>
                          <m:t>cosh</m:t>
                        </m:r>
                      </m:fName>
                      <m:e>
                        <m:d>
                          <m:dPr>
                            <m:ctrlPr>
                              <a:rPr lang="en-US" altLang="zh-CN" sz="1400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400" i="1" dirty="0">
                                <a:latin typeface="Cambria Math" panose="02040503050406030204" pitchFamily="18" charset="0"/>
                              </a:rPr>
                              <m:t>𝛾</m:t>
                            </m:r>
                            <m:d>
                              <m:dPr>
                                <m:ctrlPr>
                                  <a:rPr lang="en-US" altLang="zh-CN" sz="1400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1400" i="1" dirty="0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</m:d>
                            <m:r>
                              <a:rPr lang="en-US" altLang="zh-CN" sz="1400" b="0" i="1" dirty="0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</m:d>
                      </m:e>
                    </m:func>
                  </m:oMath>
                </a14:m>
                <a:r>
                  <a:rPr lang="en-US" altLang="zh-CN" sz="1400" i="0" baseline="0" dirty="0"/>
                  <a:t>. </a:t>
                </a:r>
              </a:p>
              <a:p>
                <a:r>
                  <a:rPr lang="en-US" altLang="zh-CN" sz="1400" i="0" baseline="0" dirty="0"/>
                  <a:t>    </a:t>
                </a:r>
                <a:r>
                  <a:rPr lang="zh-CN" altLang="en-US" sz="1400" i="0" baseline="0" dirty="0"/>
                  <a:t>上述第（</a:t>
                </a:r>
                <a:r>
                  <a:rPr lang="en-US" altLang="zh-CN" sz="1400" i="0" baseline="0" dirty="0"/>
                  <a:t>1</a:t>
                </a:r>
                <a:r>
                  <a:rPr lang="zh-CN" altLang="en-US" sz="1400" i="0" baseline="0" dirty="0"/>
                  <a:t>）步的时间复杂度为</a:t>
                </a:r>
                <a14:m>
                  <m:oMath xmlns:m="http://schemas.openxmlformats.org/officeDocument/2006/math">
                    <m:r>
                      <a:rPr lang="en-US" altLang="zh-CN" sz="140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altLang="zh-CN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p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  <m:sSub>
                          <m:sSubPr>
                            <m:ctrlPr>
                              <a:rPr lang="en-US" altLang="zh-CN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sz="1400" i="0" baseline="0" dirty="0"/>
                  <a:t>，第（</a:t>
                </a:r>
                <a:r>
                  <a:rPr lang="en-US" altLang="zh-CN" sz="1400" i="0" baseline="0" dirty="0"/>
                  <a:t>2</a:t>
                </a:r>
                <a:r>
                  <a:rPr lang="zh-CN" altLang="en-US" sz="1400" i="0" baseline="0" dirty="0"/>
                  <a:t>）步的为</a:t>
                </a:r>
                <a14:m>
                  <m:oMath xmlns:m="http://schemas.openxmlformats.org/officeDocument/2006/math">
                    <m:r>
                      <a:rPr lang="en-US" altLang="zh-CN" sz="140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altLang="zh-CN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p>
                            <m:r>
                              <a:rPr lang="en-US" altLang="zh-CN" sz="140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en-US" altLang="zh-CN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sz="1400" i="0" baseline="0" dirty="0"/>
                  <a:t>，第（</a:t>
                </a:r>
                <a:r>
                  <a:rPr lang="en-US" altLang="zh-CN" sz="1400" i="0" baseline="0" dirty="0"/>
                  <a:t>3</a:t>
                </a:r>
                <a:r>
                  <a:rPr lang="zh-CN" altLang="en-US" sz="1400" i="0" baseline="0" dirty="0"/>
                  <a:t>）步以空间换时间，复杂度为</a:t>
                </a:r>
                <a14:m>
                  <m:oMath xmlns:m="http://schemas.openxmlformats.org/officeDocument/2006/math">
                    <m:r>
                      <a:rPr lang="en-US" altLang="zh-CN" sz="140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altLang="zh-CN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p>
                            <m:r>
                              <a:rPr lang="en-US" altLang="zh-CN" sz="140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en-US" altLang="zh-CN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e>
                    </m:d>
                    <m:r>
                      <a:rPr lang="en-US" altLang="zh-CN" sz="1400" i="1" smtClean="0">
                        <a:latin typeface="Cambria Math" panose="02040503050406030204" pitchFamily="18" charset="0"/>
                      </a:rPr>
                      <m:t>. </m:t>
                    </m:r>
                  </m:oMath>
                </a14:m>
                <a:r>
                  <a:rPr lang="zh-CN" altLang="en-US" sz="1400" i="0" baseline="0" dirty="0"/>
                  <a:t>上述三步总的时间复杂度为</a:t>
                </a:r>
                <a14:m>
                  <m:oMath xmlns:m="http://schemas.openxmlformats.org/officeDocument/2006/math">
                    <m:r>
                      <a:rPr lang="en-US" altLang="zh-CN" sz="140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altLang="zh-CN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p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  <m:sSub>
                          <m:sSubPr>
                            <m:ctrlPr>
                              <a:rPr lang="en-US" altLang="zh-CN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1400" i="0" baseline="0" dirty="0"/>
                  <a:t>. </a:t>
                </a:r>
              </a:p>
              <a:p>
                <a:endParaRPr lang="en-US" altLang="zh-CN" sz="1400" baseline="0" dirty="0"/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名词解释：</a:t>
                </a:r>
                <a:endParaRPr lang="en-US" altLang="zh-CN" dirty="0"/>
              </a:p>
              <a:p>
                <a:r>
                  <a:rPr lang="en-US" altLang="zh-CN" dirty="0"/>
                  <a:t>MTL</a:t>
                </a:r>
                <a:r>
                  <a:rPr lang="zh-CN" altLang="en-US" dirty="0"/>
                  <a:t>：多导体传输线（</a:t>
                </a:r>
                <a:r>
                  <a:rPr lang="en-US" altLang="zh-CN" dirty="0"/>
                  <a:t>Multi-conductor Transmission Line</a:t>
                </a:r>
                <a:r>
                  <a:rPr lang="zh-CN" altLang="en-US" dirty="0"/>
                  <a:t>）</a:t>
                </a:r>
                <a:endParaRPr lang="en-US" altLang="zh-CN" dirty="0"/>
              </a:p>
              <a:p>
                <a:r>
                  <a:rPr lang="en-US" altLang="zh-CN" b="0" i="0">
                    <a:latin typeface="Cambria Math" panose="02040503050406030204" pitchFamily="18" charset="0"/>
                  </a:rPr>
                  <a:t>𝐼_𝑁</a:t>
                </a:r>
                <a:r>
                  <a:rPr lang="zh-CN" altLang="en-US" dirty="0"/>
                  <a:t>：</a:t>
                </a:r>
                <a:r>
                  <a:rPr lang="en-US" altLang="zh-CN" dirty="0"/>
                  <a:t>N</a:t>
                </a:r>
                <a:r>
                  <a:rPr lang="zh-CN" altLang="en-US" dirty="0"/>
                  <a:t>阶单位矩阵</a:t>
                </a:r>
                <a:endParaRPr lang="en-US" altLang="zh-CN" dirty="0"/>
              </a:p>
              <a:p>
                <a:r>
                  <a:rPr lang="en-US" altLang="zh-CN" i="0" dirty="0">
                    <a:latin typeface="Cambria Math" panose="02040503050406030204" pitchFamily="18" charset="0"/>
                  </a:rPr>
                  <a:t>𝐸(𝜔</a:t>
                </a:r>
                <a:r>
                  <a:rPr lang="en-US" altLang="zh-CN" b="0" i="0" dirty="0">
                    <a:latin typeface="Cambria Math" panose="02040503050406030204" pitchFamily="18" charset="0"/>
                  </a:rPr>
                  <a:t>_𝑘 )</a:t>
                </a:r>
                <a:r>
                  <a:rPr lang="zh-CN" altLang="en-US" dirty="0"/>
                  <a:t>：第</a:t>
                </a:r>
                <a:r>
                  <a:rPr lang="en-US" altLang="zh-CN" dirty="0"/>
                  <a:t>k</a:t>
                </a:r>
                <a:r>
                  <a:rPr lang="zh-CN" altLang="en-US" dirty="0"/>
                  <a:t>个频率点处求得的相似变换矩阵，该矩阵的每列是</a:t>
                </a:r>
                <a:r>
                  <a:rPr lang="en-US" altLang="zh-CN" i="0" dirty="0">
                    <a:latin typeface="Cambria Math" panose="02040503050406030204" pitchFamily="18" charset="0"/>
                  </a:rPr>
                  <a:t>𝐴(𝜔</a:t>
                </a:r>
                <a:r>
                  <a:rPr lang="en-US" altLang="zh-CN" b="0" i="0" dirty="0">
                    <a:latin typeface="Cambria Math" panose="02040503050406030204" pitchFamily="18" charset="0"/>
                  </a:rPr>
                  <a:t>_𝑘 )</a:t>
                </a:r>
                <a:r>
                  <a:rPr lang="zh-CN" altLang="en-US" dirty="0"/>
                  <a:t>的特征向量</a:t>
                </a:r>
                <a:endParaRPr lang="en-US" altLang="zh-CN" dirty="0"/>
              </a:p>
              <a:p>
                <a:r>
                  <a:rPr lang="en-US" altLang="zh-CN" i="0">
                    <a:latin typeface="Cambria Math" panose="02040503050406030204" pitchFamily="18" charset="0"/>
                  </a:rPr>
                  <a:t>‖·‖</a:t>
                </a:r>
                <a:r>
                  <a:rPr lang="zh-CN" altLang="en-US" dirty="0"/>
                  <a:t>：矩阵范数，可用以衡量两个矩阵的“接近”程度</a:t>
                </a:r>
                <a:endParaRPr lang="en-US" altLang="zh-CN" dirty="0"/>
              </a:p>
              <a:p>
                <a:r>
                  <a:rPr lang="en-US" altLang="zh-CN" i="0" dirty="0">
                    <a:latin typeface="Cambria Math" panose="02040503050406030204" pitchFamily="18" charset="0"/>
                  </a:rPr>
                  <a:t>𝑁</a:t>
                </a:r>
                <a:r>
                  <a:rPr lang="zh-CN" altLang="en-US" dirty="0"/>
                  <a:t>：</a:t>
                </a:r>
                <a:r>
                  <a:rPr lang="en-US" altLang="zh-CN" dirty="0"/>
                  <a:t>MTL</a:t>
                </a:r>
                <a:r>
                  <a:rPr lang="zh-CN" altLang="en-US" dirty="0"/>
                  <a:t>的导体数（不计参考导体）</a:t>
                </a:r>
                <a:endParaRPr lang="en-US" altLang="zh-CN" dirty="0"/>
              </a:p>
              <a:p>
                <a:r>
                  <a:rPr lang="en-US" altLang="zh-CN" i="0" baseline="0" dirty="0">
                    <a:latin typeface="Cambria Math" panose="02040503050406030204" pitchFamily="18" charset="0"/>
                  </a:rPr>
                  <a:t>𝑁</a:t>
                </a:r>
                <a:r>
                  <a:rPr lang="en-US" altLang="zh-CN" b="0" i="0" baseline="0" dirty="0">
                    <a:latin typeface="Cambria Math" panose="02040503050406030204" pitchFamily="18" charset="0"/>
                  </a:rPr>
                  <a:t>_𝑓</a:t>
                </a:r>
                <a:r>
                  <a:rPr lang="zh-CN" altLang="en-US" baseline="0" dirty="0"/>
                  <a:t>：频率点数</a:t>
                </a:r>
                <a:endParaRPr lang="en-US" altLang="zh-CN" baseline="0" dirty="0"/>
              </a:p>
              <a:p>
                <a:endParaRPr lang="en-US" altLang="zh-CN" baseline="0" dirty="0"/>
              </a:p>
              <a:p>
                <a:r>
                  <a:rPr lang="zh-CN" altLang="en-US" baseline="0" dirty="0"/>
                  <a:t>简化做法：</a:t>
                </a:r>
                <a:endParaRPr lang="en-US" altLang="zh-CN" baseline="0" dirty="0"/>
              </a:p>
              <a:p>
                <a:r>
                  <a:rPr lang="en-US" altLang="zh-CN" baseline="0" dirty="0"/>
                  <a:t>    </a:t>
                </a:r>
                <a:r>
                  <a:rPr lang="zh-CN" altLang="en-US" baseline="0" dirty="0"/>
                  <a:t>不需对列序作全排列</a:t>
                </a:r>
                <a:r>
                  <a:rPr lang="en-US" altLang="zh-CN" baseline="0" dirty="0"/>
                  <a:t>. </a:t>
                </a:r>
                <a:r>
                  <a:rPr lang="zh-CN" altLang="en-US" baseline="0" dirty="0"/>
                  <a:t>将当前频点</a:t>
                </a:r>
                <a:r>
                  <a:rPr lang="en-US" altLang="zh-CN" i="0" dirty="0">
                    <a:latin typeface="Cambria Math" panose="02040503050406030204" pitchFamily="18" charset="0"/>
                  </a:rPr>
                  <a:t>𝜔</a:t>
                </a:r>
                <a:r>
                  <a:rPr lang="en-US" altLang="zh-CN" b="0" i="0" dirty="0">
                    <a:latin typeface="Cambria Math" panose="02040503050406030204" pitchFamily="18" charset="0"/>
                  </a:rPr>
                  <a:t>_𝑘</a:t>
                </a:r>
                <a:r>
                  <a:rPr lang="zh-CN" altLang="en-US" baseline="0" dirty="0"/>
                  <a:t>上的第</a:t>
                </a:r>
                <a:r>
                  <a:rPr lang="en-US" altLang="zh-CN" i="0" baseline="0" dirty="0">
                    <a:latin typeface="Cambria Math" panose="02040503050406030204" pitchFamily="18" charset="0"/>
                  </a:rPr>
                  <a:t>𝑖</a:t>
                </a:r>
                <a:r>
                  <a:rPr lang="zh-CN" altLang="en-US" baseline="0" dirty="0"/>
                  <a:t>个特征向量分别与上个频点</a:t>
                </a:r>
                <a:r>
                  <a:rPr lang="en-US" altLang="zh-CN" i="0" dirty="0">
                    <a:latin typeface="Cambria Math" panose="02040503050406030204" pitchFamily="18" charset="0"/>
                  </a:rPr>
                  <a:t>𝜔</a:t>
                </a:r>
                <a:r>
                  <a:rPr lang="en-US" altLang="zh-CN" b="0" i="0" dirty="0">
                    <a:latin typeface="Cambria Math" panose="02040503050406030204" pitchFamily="18" charset="0"/>
                  </a:rPr>
                  <a:t>_(𝑘-1)</a:t>
                </a:r>
                <a:r>
                  <a:rPr lang="zh-CN" altLang="en-US" baseline="0" dirty="0"/>
                  <a:t>处（已定序）的各特征向量作</a:t>
                </a:r>
                <a:r>
                  <a:rPr lang="en-US" altLang="zh-CN" sz="1400" baseline="0" dirty="0"/>
                  <a:t>Hermitian</a:t>
                </a:r>
                <a:r>
                  <a:rPr lang="zh-CN" altLang="en-US" sz="1400" baseline="0" dirty="0"/>
                  <a:t>内积，若与</a:t>
                </a:r>
                <a:r>
                  <a:rPr lang="en-US" altLang="zh-CN" sz="1400" i="0" dirty="0">
                    <a:latin typeface="Cambria Math" panose="02040503050406030204" pitchFamily="18" charset="0"/>
                  </a:rPr>
                  <a:t>𝜔</a:t>
                </a:r>
                <a:r>
                  <a:rPr lang="en-US" altLang="zh-CN" sz="1400" b="0" i="0" dirty="0">
                    <a:latin typeface="Cambria Math" panose="02040503050406030204" pitchFamily="18" charset="0"/>
                  </a:rPr>
                  <a:t>_(𝑘−1)</a:t>
                </a:r>
                <a:r>
                  <a:rPr lang="zh-CN" altLang="en-US" sz="1400" b="0" i="0" dirty="0">
                    <a:latin typeface="Cambria Math" panose="02040503050406030204" pitchFamily="18" charset="0"/>
                  </a:rPr>
                  <a:t> 的</a:t>
                </a:r>
                <a:r>
                  <a:rPr lang="zh-CN" altLang="en-US" sz="1400" baseline="0" dirty="0"/>
                  <a:t>第</a:t>
                </a:r>
                <a:r>
                  <a:rPr lang="en-US" altLang="zh-CN" sz="1400" b="0" i="0" baseline="0">
                    <a:latin typeface="Cambria Math" panose="02040503050406030204" pitchFamily="18" charset="0"/>
                  </a:rPr>
                  <a:t>𝑗</a:t>
                </a:r>
                <a:r>
                  <a:rPr lang="zh-CN" altLang="en-US" sz="1400" baseline="0" dirty="0"/>
                  <a:t>个特征向量的</a:t>
                </a:r>
                <a:r>
                  <a:rPr lang="en-US" altLang="zh-CN" sz="1400" baseline="0" dirty="0"/>
                  <a:t>Hermitian</a:t>
                </a:r>
                <a:r>
                  <a:rPr lang="zh-CN" altLang="en-US" sz="1400" baseline="0" dirty="0"/>
                  <a:t>内积最接近</a:t>
                </a:r>
                <a:r>
                  <a:rPr lang="en-US" altLang="zh-CN" sz="1400" baseline="0" dirty="0"/>
                  <a:t>1</a:t>
                </a:r>
                <a:r>
                  <a:rPr lang="zh-CN" altLang="en-US" sz="1400" baseline="0" dirty="0"/>
                  <a:t>，则认为当前特征向量的正确位置是第</a:t>
                </a:r>
                <a:r>
                  <a:rPr lang="en-US" altLang="zh-CN" sz="1400" b="0" i="0" baseline="0">
                    <a:latin typeface="Cambria Math" panose="02040503050406030204" pitchFamily="18" charset="0"/>
                  </a:rPr>
                  <a:t>𝑗</a:t>
                </a:r>
                <a:r>
                  <a:rPr lang="zh-CN" altLang="en-US" sz="1400" baseline="0" dirty="0"/>
                  <a:t>列</a:t>
                </a:r>
                <a:r>
                  <a:rPr lang="en-US" altLang="zh-CN" sz="1400" baseline="0" dirty="0"/>
                  <a:t>. </a:t>
                </a:r>
              </a:p>
              <a:p>
                <a:r>
                  <a:rPr lang="en-US" altLang="zh-CN" sz="1400" baseline="0" dirty="0"/>
                  <a:t>    </a:t>
                </a:r>
                <a:r>
                  <a:rPr lang="zh-CN" altLang="en-US" sz="1400" baseline="0" dirty="0"/>
                  <a:t>事实上，上述方法可以这样实现：（</a:t>
                </a:r>
                <a:r>
                  <a:rPr lang="en-US" altLang="zh-CN" sz="1400" baseline="0" dirty="0"/>
                  <a:t>1</a:t>
                </a:r>
                <a:r>
                  <a:rPr lang="zh-CN" altLang="en-US" sz="1400" baseline="0" dirty="0"/>
                  <a:t>）在当前频点</a:t>
                </a:r>
                <a:r>
                  <a:rPr lang="en-US" altLang="zh-CN" sz="1400" i="0" dirty="0">
                    <a:latin typeface="Cambria Math" panose="02040503050406030204" pitchFamily="18" charset="0"/>
                  </a:rPr>
                  <a:t>𝜔</a:t>
                </a:r>
                <a:r>
                  <a:rPr lang="en-US" altLang="zh-CN" sz="1400" b="0" i="0" dirty="0">
                    <a:latin typeface="Cambria Math" panose="02040503050406030204" pitchFamily="18" charset="0"/>
                  </a:rPr>
                  <a:t>_𝑘</a:t>
                </a:r>
                <a:r>
                  <a:rPr lang="zh-CN" altLang="en-US" sz="1400" b="0" i="0" dirty="0">
                    <a:latin typeface="Cambria Math" panose="02040503050406030204" pitchFamily="18" charset="0"/>
                  </a:rPr>
                  <a:t> 处</a:t>
                </a:r>
                <a:r>
                  <a:rPr lang="zh-CN" altLang="en-US" sz="1400" baseline="0" dirty="0"/>
                  <a:t>求</a:t>
                </a:r>
                <a:r>
                  <a:rPr lang="en-US" altLang="zh-CN" sz="1400" i="0" dirty="0">
                    <a:latin typeface="Cambria Math" panose="02040503050406030204" pitchFamily="18" charset="0"/>
                  </a:rPr>
                  <a:t>𝐸</a:t>
                </a:r>
                <a:r>
                  <a:rPr lang="en-US" altLang="zh-CN" sz="1400" b="0" i="0" dirty="0">
                    <a:latin typeface="Cambria Math" panose="02040503050406030204" pitchFamily="18" charset="0"/>
                  </a:rPr>
                  <a:t>^H </a:t>
                </a:r>
                <a:r>
                  <a:rPr lang="en-US" altLang="zh-CN" sz="1400" i="0" dirty="0">
                    <a:latin typeface="Cambria Math" panose="02040503050406030204" pitchFamily="18" charset="0"/>
                  </a:rPr>
                  <a:t>(𝜔</a:t>
                </a:r>
                <a:r>
                  <a:rPr lang="en-US" altLang="zh-CN" sz="1400" b="0" i="0" dirty="0">
                    <a:latin typeface="Cambria Math" panose="02040503050406030204" pitchFamily="18" charset="0"/>
                  </a:rPr>
                  <a:t>_𝑘 )</a:t>
                </a:r>
                <a:r>
                  <a:rPr lang="en-US" altLang="zh-CN" sz="1400" i="0" dirty="0">
                    <a:latin typeface="Cambria Math" panose="02040503050406030204" pitchFamily="18" charset="0"/>
                  </a:rPr>
                  <a:t>𝐸(𝜔_(𝑘</a:t>
                </a:r>
                <a:r>
                  <a:rPr lang="en-US" altLang="zh-CN" sz="1400" b="0" i="0" dirty="0">
                    <a:latin typeface="Cambria Math" panose="02040503050406030204" pitchFamily="18" charset="0"/>
                  </a:rPr>
                  <a:t>−1) )</a:t>
                </a:r>
                <a:r>
                  <a:rPr lang="zh-CN" altLang="en-US" sz="1400" b="0" i="0" dirty="0">
                    <a:latin typeface="Cambria Math" panose="02040503050406030204" pitchFamily="18" charset="0"/>
                  </a:rPr>
                  <a:t>，</a:t>
                </a:r>
                <a:r>
                  <a:rPr lang="zh-CN" altLang="en-US" sz="1400" baseline="0" dirty="0"/>
                  <a:t>（</a:t>
                </a:r>
                <a:r>
                  <a:rPr lang="en-US" altLang="zh-CN" sz="1400" baseline="0" dirty="0"/>
                  <a:t>2</a:t>
                </a:r>
                <a:r>
                  <a:rPr lang="zh-CN" altLang="en-US" sz="1400" baseline="0" dirty="0"/>
                  <a:t>）找出第</a:t>
                </a:r>
                <a:r>
                  <a:rPr lang="en-US" altLang="zh-CN" sz="1400" i="0" baseline="0" dirty="0">
                    <a:latin typeface="Cambria Math" panose="02040503050406030204" pitchFamily="18" charset="0"/>
                  </a:rPr>
                  <a:t>𝑖</a:t>
                </a:r>
                <a:r>
                  <a:rPr lang="zh-CN" altLang="en-US" sz="1400" i="0" baseline="0" dirty="0">
                    <a:latin typeface="Cambria Math" panose="02040503050406030204" pitchFamily="18" charset="0"/>
                  </a:rPr>
                  <a:t>行最接近</a:t>
                </a:r>
                <a:r>
                  <a:rPr lang="en-US" altLang="zh-CN" sz="1400" i="0" baseline="0" dirty="0"/>
                  <a:t>1</a:t>
                </a:r>
                <a:r>
                  <a:rPr lang="zh-CN" altLang="en-US" sz="1400" i="0" baseline="0" dirty="0"/>
                  <a:t>的数的列标</a:t>
                </a:r>
                <a:r>
                  <a:rPr lang="en-US" altLang="zh-CN" sz="1400" b="0" i="0" baseline="0">
                    <a:latin typeface="Cambria Math" panose="02040503050406030204" pitchFamily="18" charset="0"/>
                  </a:rPr>
                  <a:t>𝑎_𝑖</a:t>
                </a:r>
                <a:r>
                  <a:rPr lang="zh-CN" altLang="en-US" sz="1400" i="0" baseline="0" dirty="0"/>
                  <a:t>，（</a:t>
                </a:r>
                <a:r>
                  <a:rPr lang="en-US" altLang="zh-CN" sz="1400" i="0" baseline="0" dirty="0"/>
                  <a:t>3</a:t>
                </a:r>
                <a:r>
                  <a:rPr lang="zh-CN" altLang="en-US" sz="1400" i="0" baseline="0" dirty="0"/>
                  <a:t>）重新排列</a:t>
                </a:r>
                <a:r>
                  <a:rPr lang="en-US" altLang="zh-CN" sz="1400" i="0" dirty="0">
                    <a:latin typeface="Cambria Math" panose="02040503050406030204" pitchFamily="18" charset="0"/>
                  </a:rPr>
                  <a:t>𝐸(𝜔</a:t>
                </a:r>
                <a:r>
                  <a:rPr lang="en-US" altLang="zh-CN" sz="1400" b="0" i="0" dirty="0">
                    <a:latin typeface="Cambria Math" panose="02040503050406030204" pitchFamily="18" charset="0"/>
                  </a:rPr>
                  <a:t>_𝑘 )</a:t>
                </a:r>
                <a:r>
                  <a:rPr lang="zh-CN" altLang="en-US" sz="1400" i="0" baseline="0" dirty="0"/>
                  <a:t>的列，使得原第</a:t>
                </a:r>
                <a:r>
                  <a:rPr lang="en-US" altLang="zh-CN" sz="1400" i="0" baseline="0" dirty="0">
                    <a:latin typeface="Cambria Math" panose="02040503050406030204" pitchFamily="18" charset="0"/>
                  </a:rPr>
                  <a:t>𝑖</a:t>
                </a:r>
                <a:r>
                  <a:rPr lang="zh-CN" altLang="en-US" sz="1400" i="0" baseline="0" dirty="0"/>
                  <a:t>列位于第</a:t>
                </a:r>
                <a:r>
                  <a:rPr lang="en-US" altLang="zh-CN" sz="1400" i="0" baseline="0" dirty="0">
                    <a:latin typeface="Cambria Math" panose="02040503050406030204" pitchFamily="18" charset="0"/>
                  </a:rPr>
                  <a:t>𝑎_𝑖</a:t>
                </a:r>
                <a:r>
                  <a:rPr lang="zh-CN" altLang="en-US" sz="1400" i="0" baseline="0" dirty="0"/>
                  <a:t>列，相应调整</a:t>
                </a:r>
                <a:r>
                  <a:rPr lang="en-US" altLang="zh-CN" sz="1400" b="0" i="0" dirty="0">
                    <a:latin typeface="Cambria Math" panose="02040503050406030204" pitchFamily="18" charset="0"/>
                  </a:rPr>
                  <a:t>cosh⁡(</a:t>
                </a:r>
                <a:r>
                  <a:rPr lang="en-US" altLang="zh-CN" sz="1400" i="0" dirty="0">
                    <a:latin typeface="Cambria Math" panose="02040503050406030204" pitchFamily="18" charset="0"/>
                  </a:rPr>
                  <a:t>𝛾(𝜔)</a:t>
                </a:r>
                <a:r>
                  <a:rPr lang="en-US" altLang="zh-CN" sz="1400" b="0" i="0" dirty="0">
                    <a:latin typeface="Cambria Math" panose="02040503050406030204" pitchFamily="18" charset="0"/>
                  </a:rPr>
                  <a:t>𝑙)</a:t>
                </a:r>
                <a:r>
                  <a:rPr lang="en-US" altLang="zh-CN" sz="1400" i="0" baseline="0" dirty="0"/>
                  <a:t>. </a:t>
                </a:r>
              </a:p>
              <a:p>
                <a:r>
                  <a:rPr lang="en-US" altLang="zh-CN" sz="1400" i="0" baseline="0" dirty="0"/>
                  <a:t>    </a:t>
                </a:r>
                <a:r>
                  <a:rPr lang="zh-CN" altLang="en-US" sz="1400" i="0" baseline="0" dirty="0"/>
                  <a:t>上述第（</a:t>
                </a:r>
                <a:r>
                  <a:rPr lang="en-US" altLang="zh-CN" sz="1400" i="0" baseline="0" dirty="0"/>
                  <a:t>1</a:t>
                </a:r>
                <a:r>
                  <a:rPr lang="zh-CN" altLang="en-US" sz="1400" i="0" baseline="0" dirty="0"/>
                  <a:t>）步的时间复杂度为</a:t>
                </a:r>
                <a:r>
                  <a:rPr lang="en-US" altLang="zh-CN" sz="1400" i="0">
                    <a:latin typeface="Cambria Math" panose="02040503050406030204" pitchFamily="18" charset="0"/>
                  </a:rPr>
                  <a:t>𝑂(𝑁</a:t>
                </a:r>
                <a:r>
                  <a:rPr lang="en-US" altLang="zh-CN" sz="1400" b="0" i="0">
                    <a:latin typeface="Cambria Math" panose="02040503050406030204" pitchFamily="18" charset="0"/>
                  </a:rPr>
                  <a:t>^3 </a:t>
                </a:r>
                <a:r>
                  <a:rPr lang="en-US" altLang="zh-CN" sz="1400" i="0">
                    <a:latin typeface="Cambria Math" panose="02040503050406030204" pitchFamily="18" charset="0"/>
                  </a:rPr>
                  <a:t>𝑁_𝑓 )</a:t>
                </a:r>
                <a:r>
                  <a:rPr lang="zh-CN" altLang="en-US" sz="1400" i="0" baseline="0" dirty="0"/>
                  <a:t>，第（</a:t>
                </a:r>
                <a:r>
                  <a:rPr lang="en-US" altLang="zh-CN" sz="1400" i="0" baseline="0" dirty="0"/>
                  <a:t>2</a:t>
                </a:r>
                <a:r>
                  <a:rPr lang="zh-CN" altLang="en-US" sz="1400" i="0" baseline="0" dirty="0"/>
                  <a:t>）步的为</a:t>
                </a:r>
                <a:r>
                  <a:rPr lang="en-US" altLang="zh-CN" sz="1400" i="0">
                    <a:latin typeface="Cambria Math" panose="02040503050406030204" pitchFamily="18" charset="0"/>
                  </a:rPr>
                  <a:t>𝑂(𝑁</a:t>
                </a:r>
                <a:r>
                  <a:rPr lang="en-US" altLang="zh-CN" sz="1400" b="0" i="0">
                    <a:latin typeface="Cambria Math" panose="02040503050406030204" pitchFamily="18" charset="0"/>
                  </a:rPr>
                  <a:t>^</a:t>
                </a:r>
                <a:r>
                  <a:rPr lang="en-US" altLang="zh-CN" sz="1400" i="0">
                    <a:latin typeface="Cambria Math" panose="02040503050406030204" pitchFamily="18" charset="0"/>
                  </a:rPr>
                  <a:t>2 𝑁_𝑓 )</a:t>
                </a:r>
                <a:r>
                  <a:rPr lang="zh-CN" altLang="en-US" sz="1400" i="0" baseline="0" dirty="0"/>
                  <a:t>，第（</a:t>
                </a:r>
                <a:r>
                  <a:rPr lang="en-US" altLang="zh-CN" sz="1400" i="0" baseline="0" dirty="0"/>
                  <a:t>3</a:t>
                </a:r>
                <a:r>
                  <a:rPr lang="zh-CN" altLang="en-US" sz="1400" i="0" baseline="0" dirty="0"/>
                  <a:t>）步以空间换时间，复杂度为</a:t>
                </a:r>
                <a:r>
                  <a:rPr lang="en-US" altLang="zh-CN" sz="1400" i="0">
                    <a:latin typeface="Cambria Math" panose="02040503050406030204" pitchFamily="18" charset="0"/>
                  </a:rPr>
                  <a:t>𝑂(𝑁</a:t>
                </a:r>
                <a:r>
                  <a:rPr lang="en-US" altLang="zh-CN" sz="1400" b="0" i="0">
                    <a:latin typeface="Cambria Math" panose="02040503050406030204" pitchFamily="18" charset="0"/>
                  </a:rPr>
                  <a:t>^</a:t>
                </a:r>
                <a:r>
                  <a:rPr lang="en-US" altLang="zh-CN" sz="1400" i="0">
                    <a:latin typeface="Cambria Math" panose="02040503050406030204" pitchFamily="18" charset="0"/>
                  </a:rPr>
                  <a:t>2 𝑁_𝑓 ). </a:t>
                </a:r>
                <a:r>
                  <a:rPr lang="zh-CN" altLang="en-US" sz="1400" i="0" baseline="0" dirty="0"/>
                  <a:t>上述三步总的时间复杂度为</a:t>
                </a:r>
                <a:r>
                  <a:rPr lang="en-US" altLang="zh-CN" sz="1400" i="0">
                    <a:latin typeface="Cambria Math" panose="02040503050406030204" pitchFamily="18" charset="0"/>
                  </a:rPr>
                  <a:t>𝑂(𝑁</a:t>
                </a:r>
                <a:r>
                  <a:rPr lang="en-US" altLang="zh-CN" sz="1400" b="0" i="0">
                    <a:latin typeface="Cambria Math" panose="02040503050406030204" pitchFamily="18" charset="0"/>
                  </a:rPr>
                  <a:t>^3 </a:t>
                </a:r>
                <a:r>
                  <a:rPr lang="en-US" altLang="zh-CN" sz="1400" i="0">
                    <a:latin typeface="Cambria Math" panose="02040503050406030204" pitchFamily="18" charset="0"/>
                  </a:rPr>
                  <a:t>𝑁_𝑓 )</a:t>
                </a:r>
                <a:r>
                  <a:rPr lang="en-US" altLang="zh-CN" sz="1400" i="0" baseline="0" dirty="0"/>
                  <a:t>. </a:t>
                </a:r>
              </a:p>
              <a:p>
                <a:endParaRPr lang="en-US" altLang="zh-CN" sz="1400" baseline="0" dirty="0"/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CFC841-E2E1-4802-8701-94EA307E94B0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34456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检验原理补充：</a:t>
            </a:r>
            <a:endParaRPr lang="en-US" altLang="zh-CN" dirty="0"/>
          </a:p>
          <a:p>
            <a:r>
              <a:rPr lang="zh-CN" altLang="en-US" dirty="0"/>
              <a:t>若假设成立，则相邻频点处两个特征向量的</a:t>
            </a:r>
            <a:r>
              <a:rPr lang="en-US" altLang="zh-CN" dirty="0"/>
              <a:t>Hermitian</a:t>
            </a:r>
            <a:r>
              <a:rPr lang="zh-CN" altLang="en-US" dirty="0"/>
              <a:t>内积应或者接近</a:t>
            </a:r>
            <a:r>
              <a:rPr lang="en-US" altLang="zh-CN" dirty="0"/>
              <a:t>0</a:t>
            </a:r>
            <a:r>
              <a:rPr lang="zh-CN" altLang="en-US" dirty="0"/>
              <a:t>，或者接近</a:t>
            </a:r>
            <a:r>
              <a:rPr lang="en-US" altLang="zh-CN" dirty="0"/>
              <a:t>1. </a:t>
            </a:r>
          </a:p>
          <a:p>
            <a:r>
              <a:rPr lang="zh-CN" altLang="en-US" dirty="0"/>
              <a:t>注意到：</a:t>
            </a:r>
            <a:endParaRPr lang="en-US" altLang="zh-CN" dirty="0"/>
          </a:p>
          <a:p>
            <a:r>
              <a:rPr lang="zh-CN" altLang="en-US" dirty="0"/>
              <a:t>这里采取了两种判定“接近”的标准</a:t>
            </a:r>
            <a:r>
              <a:rPr lang="en-US" altLang="zh-CN" dirty="0"/>
              <a:t>. </a:t>
            </a:r>
            <a:r>
              <a:rPr lang="zh-CN" altLang="en-US" dirty="0"/>
              <a:t>左图：向量的</a:t>
            </a:r>
            <a:r>
              <a:rPr lang="en-US" altLang="zh-CN" dirty="0"/>
              <a:t>Hermitian</a:t>
            </a:r>
            <a:r>
              <a:rPr lang="zh-CN" altLang="en-US" dirty="0"/>
              <a:t>内积的模；右图：向量的</a:t>
            </a:r>
            <a:r>
              <a:rPr lang="en-US" altLang="zh-CN" dirty="0"/>
              <a:t>Hermitian</a:t>
            </a:r>
            <a:r>
              <a:rPr lang="zh-CN" altLang="en-US" dirty="0"/>
              <a:t>内积的实部的绝对值</a:t>
            </a:r>
            <a:r>
              <a:rPr lang="en-US" altLang="zh-CN" dirty="0"/>
              <a:t>. </a:t>
            </a:r>
            <a:r>
              <a:rPr lang="zh-CN" altLang="en-US" dirty="0"/>
              <a:t>两幅图对比可见：右图所用标准受谐振区间影响较小，故暂时推荐使用该标准</a:t>
            </a:r>
            <a:r>
              <a:rPr lang="en-US" altLang="zh-CN" dirty="0"/>
              <a:t>.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CFC841-E2E1-4802-8701-94EA307E94B0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11034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CFC841-E2E1-4802-8701-94EA307E94B0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42371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注意到：</a:t>
                </a:r>
                <a:endParaRPr lang="en-US" altLang="zh-CN" dirty="0"/>
              </a:p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zh-CN" altLang="en-US" b="0" i="1" smtClean="0">
                        <a:latin typeface="Cambria Math" panose="02040503050406030204" pitchFamily="18" charset="0"/>
                      </a:rPr>
                      <m:t>在</m:t>
                    </m:r>
                  </m:oMath>
                </a14:m>
                <a:r>
                  <a:rPr lang="zh-CN" altLang="en-US" dirty="0"/>
                  <a:t>第一谐振区间内应已变负，只是被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cosh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fName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(·)</m:t>
                        </m:r>
                      </m:e>
                    </m:func>
                    <m:r>
                      <a:rPr lang="zh-CN" altLang="en-US" b="0" i="1" smtClean="0">
                        <a:latin typeface="Cambria Math" panose="02040503050406030204" pitchFamily="18" charset="0"/>
                      </a:rPr>
                      <m:t>函数（</m:t>
                    </m:r>
                  </m:oMath>
                </a14:m>
                <a:r>
                  <a:rPr lang="zh-CN" altLang="en-US" dirty="0"/>
                  <a:t>默认选主值支，即函数值实部非负、虚部属于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[−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zh-CN" altLang="en-US" dirty="0"/>
                  <a:t>）强制取正</a:t>
                </a:r>
                <a:r>
                  <a:rPr lang="en-US" altLang="zh-CN" dirty="0"/>
                  <a:t>.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zh-CN" altLang="en-US" dirty="0"/>
                  <a:t>的三个零点正是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zh-CN" altLang="en-US" dirty="0"/>
                  <a:t>的跳变点</a:t>
                </a:r>
                <a:r>
                  <a:rPr lang="en-US" altLang="zh-CN" dirty="0"/>
                  <a:t>. </a:t>
                </a:r>
                <a:r>
                  <a:rPr lang="zh-CN" altLang="en-US" dirty="0"/>
                  <a:t>文献</a:t>
                </a:r>
                <a:r>
                  <a:rPr lang="en-US" altLang="zh-CN" dirty="0"/>
                  <a:t>[4]</a:t>
                </a:r>
                <a:r>
                  <a:rPr lang="zh-CN" altLang="en-US" dirty="0"/>
                  <a:t>指出（见</a:t>
                </a:r>
                <a:r>
                  <a:rPr lang="en-US" altLang="zh-CN" dirty="0"/>
                  <a:t>Phase Constant Sign</a:t>
                </a:r>
                <a:r>
                  <a:rPr lang="zh-CN" altLang="en-US" dirty="0"/>
                  <a:t>部分），此时会在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zh-CN" altLang="en-US" dirty="0"/>
                  <a:t>上引入误差</a:t>
                </a:r>
                <a:r>
                  <a:rPr lang="en-US" altLang="zh-CN" baseline="0" dirty="0"/>
                  <a:t>. </a:t>
                </a:r>
                <a:r>
                  <a:rPr lang="zh-CN" altLang="en-US" baseline="0" dirty="0"/>
                  <a:t>由于</a:t>
                </a:r>
                <a:r>
                  <a:rPr lang="zh-CN" altLang="en-US" dirty="0"/>
                  <a:t>模式追踪是对特征向量追踪而非对特征值，此处模式跟踪仍可能是可靠的，只是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zh-CN" altLang="en-US" dirty="0"/>
                  <a:t>的值不准确，造成追踪失效的假象</a:t>
                </a:r>
                <a:r>
                  <a:rPr lang="en-US" altLang="zh-CN" dirty="0"/>
                  <a:t>. </a:t>
                </a:r>
                <a:r>
                  <a:rPr lang="zh-CN" altLang="en-US" dirty="0"/>
                  <a:t>后续可尝试采用</a:t>
                </a:r>
                <a:r>
                  <a:rPr lang="en-US" altLang="zh-CN" dirty="0"/>
                  <a:t>[4]</a:t>
                </a:r>
                <a:r>
                  <a:rPr lang="zh-CN" altLang="en-US" dirty="0"/>
                  <a:t>给出的方法作修正</a:t>
                </a:r>
                <a:r>
                  <a:rPr lang="en-US" altLang="zh-CN" dirty="0"/>
                  <a:t>. </a:t>
                </a:r>
                <a:r>
                  <a:rPr lang="zh-CN" altLang="en-US" dirty="0"/>
                  <a:t>也可考虑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cosh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fName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(·)</m:t>
                        </m:r>
                      </m:e>
                    </m:func>
                  </m:oMath>
                </a14:m>
                <a:r>
                  <a:rPr lang="zh-CN" altLang="en-US" dirty="0"/>
                  <a:t>的特性对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zh-CN" altLang="en-US" dirty="0"/>
                  <a:t>作修正，允许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zh-CN" altLang="en-US" dirty="0"/>
                  <a:t>取负，而保持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zh-CN" altLang="en-US" dirty="0"/>
                  <a:t>的正确性</a:t>
                </a:r>
                <a:r>
                  <a:rPr lang="en-US" altLang="zh-CN" dirty="0"/>
                  <a:t>. </a:t>
                </a:r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注意到：</a:t>
                </a:r>
                <a:endParaRPr lang="en-US" altLang="zh-CN" dirty="0"/>
              </a:p>
              <a:p>
                <a:r>
                  <a:rPr lang="en-US" altLang="zh-CN" b="0" i="0">
                    <a:latin typeface="Cambria Math" panose="02040503050406030204" pitchFamily="18" charset="0"/>
                  </a:rPr>
                  <a:t>𝛼</a:t>
                </a:r>
                <a:r>
                  <a:rPr lang="zh-CN" altLang="en-US" b="0" i="0">
                    <a:latin typeface="Cambria Math" panose="02040503050406030204" pitchFamily="18" charset="0"/>
                  </a:rPr>
                  <a:t>在</a:t>
                </a:r>
                <a:r>
                  <a:rPr lang="zh-CN" altLang="en-US" dirty="0"/>
                  <a:t>第一谐振区间内应已变负，只是被</a:t>
                </a:r>
                <a:r>
                  <a:rPr lang="en-US" altLang="zh-CN" b="0" i="0">
                    <a:latin typeface="Cambria Math" panose="02040503050406030204" pitchFamily="18" charset="0"/>
                  </a:rPr>
                  <a:t>cosh^(−1)⁡〖(·)〗</a:t>
                </a:r>
                <a:r>
                  <a:rPr lang="zh-CN" altLang="en-US" b="0" i="0">
                    <a:latin typeface="Cambria Math" panose="02040503050406030204" pitchFamily="18" charset="0"/>
                  </a:rPr>
                  <a:t> 函数（</a:t>
                </a:r>
                <a:r>
                  <a:rPr lang="zh-CN" altLang="en-US" dirty="0"/>
                  <a:t>默认选主值支，即函数值实部非负、虚部属于</a:t>
                </a:r>
                <a:r>
                  <a:rPr lang="en-US" altLang="zh-CN" b="0" i="0">
                    <a:latin typeface="Cambria Math" panose="02040503050406030204" pitchFamily="18" charset="0"/>
                  </a:rPr>
                  <a:t>[−𝜋,𝜋]</a:t>
                </a:r>
                <a:r>
                  <a:rPr lang="zh-CN" altLang="en-US" dirty="0"/>
                  <a:t>）强制取正</a:t>
                </a:r>
                <a:r>
                  <a:rPr lang="en-US" altLang="zh-CN" dirty="0"/>
                  <a:t>. </a:t>
                </a:r>
                <a:r>
                  <a:rPr lang="en-US" altLang="zh-CN" b="0" i="0">
                    <a:latin typeface="Cambria Math" panose="02040503050406030204" pitchFamily="18" charset="0"/>
                  </a:rPr>
                  <a:t>𝛼</a:t>
                </a:r>
                <a:r>
                  <a:rPr lang="zh-CN" altLang="en-US" dirty="0"/>
                  <a:t>的三个零点正是</a:t>
                </a:r>
                <a:r>
                  <a:rPr lang="en-US" altLang="zh-CN" b="0" i="0">
                    <a:latin typeface="Cambria Math" panose="02040503050406030204" pitchFamily="18" charset="0"/>
                  </a:rPr>
                  <a:t>𝛽</a:t>
                </a:r>
                <a:r>
                  <a:rPr lang="zh-CN" altLang="en-US" dirty="0"/>
                  <a:t>的跳变点</a:t>
                </a:r>
                <a:r>
                  <a:rPr lang="en-US" altLang="zh-CN" dirty="0"/>
                  <a:t>. </a:t>
                </a:r>
                <a:r>
                  <a:rPr lang="zh-CN" altLang="en-US" dirty="0"/>
                  <a:t>文献</a:t>
                </a:r>
                <a:r>
                  <a:rPr lang="en-US" altLang="zh-CN" dirty="0"/>
                  <a:t>[4]</a:t>
                </a:r>
                <a:r>
                  <a:rPr lang="zh-CN" altLang="en-US" dirty="0"/>
                  <a:t>指出（见</a:t>
                </a:r>
                <a:r>
                  <a:rPr lang="en-US" altLang="zh-CN" dirty="0"/>
                  <a:t>Phase Constant Sign</a:t>
                </a:r>
                <a:r>
                  <a:rPr lang="zh-CN" altLang="en-US" dirty="0"/>
                  <a:t>部分），此时会在</a:t>
                </a:r>
                <a:r>
                  <a:rPr lang="en-US" altLang="zh-CN" b="0" i="0">
                    <a:latin typeface="Cambria Math" panose="02040503050406030204" pitchFamily="18" charset="0"/>
                  </a:rPr>
                  <a:t>𝛽</a:t>
                </a:r>
                <a:r>
                  <a:rPr lang="zh-CN" altLang="en-US" dirty="0"/>
                  <a:t>上引入误差</a:t>
                </a:r>
                <a:r>
                  <a:rPr lang="en-US" altLang="zh-CN" baseline="0" dirty="0"/>
                  <a:t>. </a:t>
                </a:r>
                <a:r>
                  <a:rPr lang="zh-CN" altLang="en-US" baseline="0" dirty="0"/>
                  <a:t>由于</a:t>
                </a:r>
                <a:r>
                  <a:rPr lang="zh-CN" altLang="en-US" dirty="0"/>
                  <a:t>模式追踪是对特征向量追踪而非对特征值，此处模式跟踪仍可能是可靠的，只是</a:t>
                </a:r>
                <a:r>
                  <a:rPr lang="en-US" altLang="zh-CN" b="0" i="0">
                    <a:latin typeface="Cambria Math" panose="02040503050406030204" pitchFamily="18" charset="0"/>
                  </a:rPr>
                  <a:t>𝛽</a:t>
                </a:r>
                <a:r>
                  <a:rPr lang="zh-CN" altLang="en-US" dirty="0"/>
                  <a:t>的值不准确，造成追踪失效的假象</a:t>
                </a:r>
                <a:r>
                  <a:rPr lang="en-US" altLang="zh-CN" dirty="0"/>
                  <a:t>. </a:t>
                </a:r>
                <a:r>
                  <a:rPr lang="zh-CN" altLang="en-US" dirty="0"/>
                  <a:t>后续可尝试采用</a:t>
                </a:r>
                <a:r>
                  <a:rPr lang="en-US" altLang="zh-CN" dirty="0"/>
                  <a:t>[4]</a:t>
                </a:r>
                <a:r>
                  <a:rPr lang="zh-CN" altLang="en-US" dirty="0"/>
                  <a:t>给出的方法作修正</a:t>
                </a:r>
                <a:r>
                  <a:rPr lang="en-US" altLang="zh-CN" dirty="0"/>
                  <a:t>. </a:t>
                </a:r>
                <a:r>
                  <a:rPr lang="zh-CN" altLang="en-US" dirty="0"/>
                  <a:t>也可考虑</a:t>
                </a:r>
                <a:r>
                  <a:rPr lang="en-US" altLang="zh-CN" b="0" i="0">
                    <a:latin typeface="Cambria Math" panose="02040503050406030204" pitchFamily="18" charset="0"/>
                  </a:rPr>
                  <a:t>cosh^(−1)⁡〖(·)〗</a:t>
                </a:r>
                <a:r>
                  <a:rPr lang="zh-CN" altLang="en-US" dirty="0"/>
                  <a:t>的特性对</a:t>
                </a:r>
                <a:r>
                  <a:rPr lang="en-US" altLang="zh-CN" b="0" i="0">
                    <a:latin typeface="Cambria Math" panose="02040503050406030204" pitchFamily="18" charset="0"/>
                  </a:rPr>
                  <a:t>𝛽</a:t>
                </a:r>
                <a:r>
                  <a:rPr lang="zh-CN" altLang="en-US" dirty="0"/>
                  <a:t>作修正，允许</a:t>
                </a:r>
                <a:r>
                  <a:rPr lang="en-US" altLang="zh-CN" b="0" i="0">
                    <a:latin typeface="Cambria Math" panose="02040503050406030204" pitchFamily="18" charset="0"/>
                  </a:rPr>
                  <a:t>𝛼</a:t>
                </a:r>
                <a:r>
                  <a:rPr lang="zh-CN" altLang="en-US" dirty="0"/>
                  <a:t>取负，而保持</a:t>
                </a:r>
                <a:r>
                  <a:rPr lang="en-US" altLang="zh-CN" b="0" i="0">
                    <a:latin typeface="Cambria Math" panose="02040503050406030204" pitchFamily="18" charset="0"/>
                  </a:rPr>
                  <a:t>𝛽</a:t>
                </a:r>
                <a:r>
                  <a:rPr lang="zh-CN" altLang="en-US" dirty="0"/>
                  <a:t>的正确性</a:t>
                </a:r>
                <a:r>
                  <a:rPr lang="en-US" altLang="zh-CN" dirty="0"/>
                  <a:t>. 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CFC841-E2E1-4802-8701-94EA307E94B0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44842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CFC841-E2E1-4802-8701-94EA307E94B0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6358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标题幻灯片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7760" y="5815086"/>
            <a:ext cx="2458720" cy="65087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4149566"/>
            <a:ext cx="7886700" cy="899510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48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6" name="副标题 2"/>
          <p:cNvSpPr>
            <a:spLocks noGrp="1"/>
          </p:cNvSpPr>
          <p:nvPr>
            <p:ph type="subTitle" idx="1"/>
          </p:nvPr>
        </p:nvSpPr>
        <p:spPr>
          <a:xfrm>
            <a:off x="628650" y="5114029"/>
            <a:ext cx="7886700" cy="604299"/>
          </a:xfrm>
        </p:spPr>
        <p:txBody>
          <a:bodyPr anchor="ctr">
            <a:noAutofit/>
          </a:bodyPr>
          <a:lstStyle>
            <a:lvl1pPr algn="ctr">
              <a:defRPr lang="zh-CN" altLang="en-US" sz="2400" b="0">
                <a:solidFill>
                  <a:schemeClr val="bg1"/>
                </a:solidFill>
                <a:latin typeface="+mn-ea"/>
                <a:cs typeface="+mj-cs"/>
              </a:defRPr>
            </a:lvl1pPr>
          </a:lstStyle>
          <a:p>
            <a:pPr lvl="0" algn="ctr">
              <a:lnSpc>
                <a:spcPct val="90000"/>
              </a:lnSpc>
              <a:spcBef>
                <a:spcPct val="0"/>
              </a:spcBef>
              <a:buNone/>
            </a:pPr>
            <a:r>
              <a:rPr lang="zh-CN" altLang="en-US"/>
              <a:t>单击以编辑母版副标题样式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" t="172" r="40" b="-12"/>
          <a:stretch/>
        </p:blipFill>
        <p:spPr>
          <a:xfrm>
            <a:off x="0" y="0"/>
            <a:ext cx="9144000" cy="3899805"/>
          </a:xfrm>
          <a:prstGeom prst="rect">
            <a:avLst/>
          </a:prstGeom>
          <a:ln>
            <a:noFill/>
          </a:ln>
        </p:spPr>
      </p:pic>
      <p:cxnSp>
        <p:nvCxnSpPr>
          <p:cNvPr id="9" name="直接连接符 8"/>
          <p:cNvCxnSpPr/>
          <p:nvPr/>
        </p:nvCxnSpPr>
        <p:spPr>
          <a:xfrm>
            <a:off x="0" y="3899805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04896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  <p15:guide id="3" orient="horz" pos="2160">
          <p15:clr>
            <a:srgbClr val="FBAE40"/>
          </p15:clr>
        </p15:guide>
        <p15:guide id="4" pos="216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空白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8250026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97600" y="313200"/>
            <a:ext cx="3651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zh-CN" altLang="en-US" sz="1200" spc="-60" baseline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E1703B59-C883-4B8B-974E-AFB30A6C43A7}" type="slidenum">
              <a:rPr lang="en-US" altLang="zh-CN" smtClean="0"/>
              <a:pPr/>
              <a:t>‹#›</a:t>
            </a:fld>
            <a:endParaRPr lang="en-US" altLang="zh-CN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23504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两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内容占位符 11"/>
          <p:cNvSpPr>
            <a:spLocks noGrp="1"/>
          </p:cNvSpPr>
          <p:nvPr>
            <p:ph sz="quarter" idx="10"/>
          </p:nvPr>
        </p:nvSpPr>
        <p:spPr>
          <a:xfrm>
            <a:off x="262394" y="1717675"/>
            <a:ext cx="403200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6" name="内容占位符 15"/>
          <p:cNvSpPr>
            <a:spLocks noGrp="1"/>
          </p:cNvSpPr>
          <p:nvPr>
            <p:ph sz="quarter" idx="11"/>
          </p:nvPr>
        </p:nvSpPr>
        <p:spPr>
          <a:xfrm>
            <a:off x="4786313" y="1717675"/>
            <a:ext cx="403225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62393" y="975600"/>
            <a:ext cx="8556169" cy="576000"/>
          </a:xfrm>
          <a:prstGeom prst="rect">
            <a:avLst/>
          </a:prstGeom>
        </p:spPr>
        <p:txBody>
          <a:bodyPr/>
          <a:lstStyle>
            <a:lvl1pPr>
              <a:defRPr lang="zh-CN" altLang="en-US" sz="32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9423215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3" pos="1620">
          <p15:clr>
            <a:srgbClr val="FBAE40"/>
          </p15:clr>
        </p15:guide>
        <p15:guide id="4" pos="216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两栏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1682"/>
            <a:ext cx="9144000" cy="332713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8250026" y="313200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内容占位符 11"/>
          <p:cNvSpPr>
            <a:spLocks noGrp="1"/>
          </p:cNvSpPr>
          <p:nvPr>
            <p:ph sz="quarter" idx="10"/>
          </p:nvPr>
        </p:nvSpPr>
        <p:spPr>
          <a:xfrm>
            <a:off x="262394" y="1717675"/>
            <a:ext cx="403200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6" name="内容占位符 15"/>
          <p:cNvSpPr>
            <a:spLocks noGrp="1"/>
          </p:cNvSpPr>
          <p:nvPr>
            <p:ph sz="quarter" idx="11"/>
          </p:nvPr>
        </p:nvSpPr>
        <p:spPr>
          <a:xfrm>
            <a:off x="4786313" y="1717675"/>
            <a:ext cx="403225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21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96565" y="313200"/>
            <a:ext cx="4871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zh-CN" altLang="en-US" sz="1200" spc="-60" baseline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54BD5A17-3153-4A95-988E-B577C14000F1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62393" y="975600"/>
            <a:ext cx="8566445" cy="576000"/>
          </a:xfrm>
          <a:prstGeom prst="rect">
            <a:avLst/>
          </a:prstGeom>
        </p:spPr>
        <p:txBody>
          <a:bodyPr/>
          <a:lstStyle>
            <a:lvl1pPr>
              <a:defRPr lang="zh-CN" altLang="en-US" sz="32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231682"/>
            <a:ext cx="9144000" cy="33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1024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pos="5193">
          <p15:clr>
            <a:srgbClr val="FBAE40"/>
          </p15:clr>
        </p15:guide>
        <p15:guide id="5" pos="1620">
          <p15:clr>
            <a:srgbClr val="FBAE40"/>
          </p15:clr>
        </p15:guide>
        <p15:guide id="6" pos="2921">
          <p15:clr>
            <a:srgbClr val="FBAE40"/>
          </p15:clr>
        </p15:guide>
        <p15:guide id="7" pos="2160" userDrawn="1">
          <p15:clr>
            <a:srgbClr val="FBAE40"/>
          </p15:clr>
        </p15:guide>
        <p15:guide id="8" pos="3895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对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 hasCustomPrompt="1"/>
          </p:nvPr>
        </p:nvSpPr>
        <p:spPr>
          <a:xfrm>
            <a:off x="262394" y="960114"/>
            <a:ext cx="4032000" cy="574183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28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cxnSp>
        <p:nvCxnSpPr>
          <p:cNvPr id="3" name="直接连接符 2"/>
          <p:cNvCxnSpPr/>
          <p:nvPr/>
        </p:nvCxnSpPr>
        <p:spPr>
          <a:xfrm flipV="1">
            <a:off x="0" y="1550505"/>
            <a:ext cx="9144000" cy="79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内容占位符 11"/>
          <p:cNvSpPr>
            <a:spLocks noGrp="1"/>
          </p:cNvSpPr>
          <p:nvPr>
            <p:ph sz="quarter" idx="10"/>
          </p:nvPr>
        </p:nvSpPr>
        <p:spPr>
          <a:xfrm>
            <a:off x="262394" y="1717675"/>
            <a:ext cx="403200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6" name="内容占位符 15"/>
          <p:cNvSpPr>
            <a:spLocks noGrp="1"/>
          </p:cNvSpPr>
          <p:nvPr>
            <p:ph sz="quarter" idx="11"/>
          </p:nvPr>
        </p:nvSpPr>
        <p:spPr>
          <a:xfrm>
            <a:off x="4786313" y="1717675"/>
            <a:ext cx="403225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8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4786313" y="958297"/>
            <a:ext cx="4032000" cy="576000"/>
          </a:xfrm>
        </p:spPr>
        <p:txBody>
          <a:bodyPr anchor="b">
            <a:normAutofit/>
          </a:bodyPr>
          <a:lstStyle>
            <a:lvl1pPr marL="0" indent="0" algn="ctr">
              <a:buNone/>
              <a:defRPr lang="zh-CN" altLang="en-US" sz="2800" b="1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28600" lvl="0" indent="-228600" algn="ctr">
              <a:lnSpc>
                <a:spcPct val="90000"/>
              </a:lnSpc>
              <a:spcBef>
                <a:spcPct val="0"/>
              </a:spcBef>
            </a:pPr>
            <a:r>
              <a:rPr lang="zh-CN" altLang="en-US" dirty="0"/>
              <a:t>单击此处编辑标题</a:t>
            </a: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20" name="矩形 19"/>
          <p:cNvSpPr/>
          <p:nvPr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13" name="矩形 12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5" name="矩形 14"/>
          <p:cNvSpPr/>
          <p:nvPr userDrawn="1"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94756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3" pos="1620">
          <p15:clr>
            <a:srgbClr val="FBAE40"/>
          </p15:clr>
        </p15:guide>
        <p15:guide id="4" pos="216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对比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24" name="矩形 23"/>
          <p:cNvSpPr/>
          <p:nvPr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8250026" y="313200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title" hasCustomPrompt="1"/>
          </p:nvPr>
        </p:nvSpPr>
        <p:spPr>
          <a:xfrm>
            <a:off x="262394" y="960114"/>
            <a:ext cx="4032000" cy="574183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28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cxnSp>
        <p:nvCxnSpPr>
          <p:cNvPr id="3" name="直接连接符 2"/>
          <p:cNvCxnSpPr/>
          <p:nvPr/>
        </p:nvCxnSpPr>
        <p:spPr>
          <a:xfrm flipV="1">
            <a:off x="0" y="1550505"/>
            <a:ext cx="9144000" cy="79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内容占位符 11"/>
          <p:cNvSpPr>
            <a:spLocks noGrp="1"/>
          </p:cNvSpPr>
          <p:nvPr>
            <p:ph sz="quarter" idx="10"/>
          </p:nvPr>
        </p:nvSpPr>
        <p:spPr>
          <a:xfrm>
            <a:off x="262394" y="1717675"/>
            <a:ext cx="403200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6" name="内容占位符 15"/>
          <p:cNvSpPr>
            <a:spLocks noGrp="1"/>
          </p:cNvSpPr>
          <p:nvPr>
            <p:ph sz="quarter" idx="11"/>
          </p:nvPr>
        </p:nvSpPr>
        <p:spPr>
          <a:xfrm>
            <a:off x="4786313" y="1717675"/>
            <a:ext cx="403225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8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4786313" y="958297"/>
            <a:ext cx="4032000" cy="576000"/>
          </a:xfrm>
        </p:spPr>
        <p:txBody>
          <a:bodyPr anchor="b">
            <a:normAutofit/>
          </a:bodyPr>
          <a:lstStyle>
            <a:lvl1pPr marL="0" indent="0" algn="ctr">
              <a:buNone/>
              <a:defRPr lang="zh-CN" altLang="en-US" sz="2800" b="1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28600" lvl="0" indent="-228600" algn="ctr">
              <a:lnSpc>
                <a:spcPct val="90000"/>
              </a:lnSpc>
              <a:spcBef>
                <a:spcPct val="0"/>
              </a:spcBef>
            </a:pPr>
            <a:r>
              <a:rPr lang="zh-CN" altLang="en-US" dirty="0"/>
              <a:t>单击此处编辑标题</a:t>
            </a:r>
          </a:p>
        </p:txBody>
      </p:sp>
      <p:sp>
        <p:nvSpPr>
          <p:cNvPr id="21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96565" y="313200"/>
            <a:ext cx="4871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zh-CN" altLang="en-US" sz="1200" spc="-60" baseline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54BD5A17-3153-4A95-988E-B577C14000F1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14" name="矩形 13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6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9" name="矩形 18"/>
          <p:cNvSpPr/>
          <p:nvPr userDrawn="1"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13060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pos="5193">
          <p15:clr>
            <a:srgbClr val="FBAE40"/>
          </p15:clr>
        </p15:guide>
        <p15:guide id="5" pos="1620">
          <p15:clr>
            <a:srgbClr val="FBAE40"/>
          </p15:clr>
        </p15:guide>
        <p15:guide id="6" pos="2921">
          <p15:clr>
            <a:srgbClr val="FBAE40"/>
          </p15:clr>
        </p15:guide>
        <p15:guide id="7" pos="2160" userDrawn="1">
          <p15:clr>
            <a:srgbClr val="FBAE40"/>
          </p15:clr>
        </p15:guide>
        <p15:guide id="8" pos="3895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封面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7760" y="5815086"/>
            <a:ext cx="2458720" cy="65087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9123" y="4006448"/>
            <a:ext cx="8325019" cy="1114192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副标题 2"/>
          <p:cNvSpPr>
            <a:spLocks noGrp="1"/>
          </p:cNvSpPr>
          <p:nvPr>
            <p:ph type="subTitle" idx="1"/>
          </p:nvPr>
        </p:nvSpPr>
        <p:spPr>
          <a:xfrm>
            <a:off x="469124" y="5245246"/>
            <a:ext cx="5820358" cy="468179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lang="zh-CN" altLang="en-US" sz="2400" b="0">
                <a:solidFill>
                  <a:schemeClr val="bg1"/>
                </a:solidFill>
                <a:latin typeface="+mn-ea"/>
                <a:cs typeface="+mj-cs"/>
              </a:defRPr>
            </a:lvl1pPr>
          </a:lstStyle>
          <a:p>
            <a:pPr marL="228600" lvl="0" indent="-228600" algn="ctr">
              <a:lnSpc>
                <a:spcPct val="90000"/>
              </a:lnSpc>
              <a:spcBef>
                <a:spcPct val="0"/>
              </a:spcBef>
            </a:pPr>
            <a:r>
              <a:rPr lang="zh-CN" altLang="en-US"/>
              <a:t>单击以编辑母版副标题样式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0" hasCustomPrompt="1"/>
          </p:nvPr>
        </p:nvSpPr>
        <p:spPr>
          <a:xfrm>
            <a:off x="469124" y="5815087"/>
            <a:ext cx="4159250" cy="49900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单击此处添加日期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" t="172" r="40" b="-12"/>
          <a:stretch/>
        </p:blipFill>
        <p:spPr>
          <a:xfrm>
            <a:off x="0" y="0"/>
            <a:ext cx="9144000" cy="3899805"/>
          </a:xfrm>
          <a:prstGeom prst="rect">
            <a:avLst/>
          </a:prstGeom>
          <a:ln>
            <a:noFill/>
          </a:ln>
        </p:spPr>
      </p:pic>
      <p:cxnSp>
        <p:nvCxnSpPr>
          <p:cNvPr id="11" name="直接连接符 10"/>
          <p:cNvCxnSpPr/>
          <p:nvPr/>
        </p:nvCxnSpPr>
        <p:spPr>
          <a:xfrm>
            <a:off x="0" y="3899805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" t="172" r="40" b="-12"/>
          <a:stretch/>
        </p:blipFill>
        <p:spPr>
          <a:xfrm>
            <a:off x="0" y="0"/>
            <a:ext cx="9144000" cy="3899805"/>
          </a:xfrm>
          <a:prstGeom prst="rect">
            <a:avLst/>
          </a:prstGeom>
          <a:ln>
            <a:noFill/>
          </a:ln>
        </p:spPr>
      </p:pic>
      <p:cxnSp>
        <p:nvCxnSpPr>
          <p:cNvPr id="9" name="直接连接符 8"/>
          <p:cNvCxnSpPr/>
          <p:nvPr userDrawn="1"/>
        </p:nvCxnSpPr>
        <p:spPr>
          <a:xfrm>
            <a:off x="0" y="3899805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20609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95">
          <p15:clr>
            <a:srgbClr val="FBAE40"/>
          </p15:clr>
        </p15:guide>
        <p15:guide id="3" orient="horz" pos="2160">
          <p15:clr>
            <a:srgbClr val="FBAE40"/>
          </p15:clr>
        </p15:guide>
        <p15:guide id="4" pos="166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封底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03073"/>
            <a:ext cx="9144000" cy="281178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974" y="3608990"/>
            <a:ext cx="3021843" cy="799946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487896" y="1371600"/>
            <a:ext cx="8410492" cy="926932"/>
          </a:xfrm>
        </p:spPr>
        <p:txBody>
          <a:bodyPr>
            <a:noAutofit/>
          </a:bodyPr>
          <a:lstStyle>
            <a:lvl1pPr algn="ctr">
              <a:defRPr sz="6600" b="1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03073"/>
            <a:ext cx="9144000" cy="2811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3727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494025" y="1685678"/>
            <a:ext cx="8372163" cy="492149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4" y="974277"/>
            <a:ext cx="8372163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905017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页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494025" y="1685678"/>
            <a:ext cx="8372163" cy="492149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5" y="975600"/>
            <a:ext cx="8372163" cy="576000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0" name="灯片编号占位符 5"/>
          <p:cNvSpPr txBox="1">
            <a:spLocks/>
          </p:cNvSpPr>
          <p:nvPr/>
        </p:nvSpPr>
        <p:spPr>
          <a:xfrm>
            <a:off x="8697600" y="311755"/>
            <a:ext cx="3651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1200" spc="-6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fld id="{E1703B59-C883-4B8B-974E-AFB30A6C43A7}" type="slidenum">
              <a:rPr lang="zh-CN" altLang="en-US" smtClean="0"/>
              <a:pPr lvl="0"/>
              <a:t>‹#›</a:t>
            </a:fld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8250026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5974537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内页-极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494025" y="1685678"/>
            <a:ext cx="8372163" cy="492149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4" y="974277"/>
            <a:ext cx="8372163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0" y="1"/>
            <a:ext cx="9144000" cy="6688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04390"/>
            <a:ext cx="459922" cy="460086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0" y="1"/>
            <a:ext cx="9144000" cy="6688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04390"/>
            <a:ext cx="459922" cy="460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2837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内页-极简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494025" y="1685678"/>
            <a:ext cx="8372163" cy="492149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4" y="974277"/>
            <a:ext cx="8372163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0" y="1"/>
            <a:ext cx="9144000" cy="6688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97600" y="313200"/>
            <a:ext cx="3651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zh-CN" altLang="en-US" sz="1200" spc="-60" baseline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D4CE0C3C-47D3-4455-AB34-8268314DB49D}" type="slidenum">
              <a:rPr lang="en-US" altLang="zh-CN" smtClean="0"/>
              <a:pPr/>
              <a:t>‹#›</a:t>
            </a:fld>
            <a:endParaRPr lang="en-US" altLang="zh-CN"/>
          </a:p>
        </p:txBody>
      </p:sp>
      <p:sp>
        <p:nvSpPr>
          <p:cNvPr id="8" name="文本框 7"/>
          <p:cNvSpPr txBox="1"/>
          <p:nvPr/>
        </p:nvSpPr>
        <p:spPr>
          <a:xfrm>
            <a:off x="8250026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04390"/>
            <a:ext cx="459922" cy="460086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0" y="1"/>
            <a:ext cx="9144000" cy="6688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 userDrawn="1"/>
        </p:nvSpPr>
        <p:spPr>
          <a:xfrm>
            <a:off x="8250026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04390"/>
            <a:ext cx="459922" cy="460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174895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0" y="5821680"/>
            <a:ext cx="9144000" cy="10363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293" y="6100771"/>
            <a:ext cx="1958547" cy="51846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3850" y="235137"/>
            <a:ext cx="6474515" cy="337358"/>
          </a:xfrm>
          <a:prstGeom prst="rect">
            <a:avLst/>
          </a:prstGeom>
        </p:spPr>
        <p:txBody>
          <a:bodyPr anchor="ctr"/>
          <a:lstStyle>
            <a:lvl1pPr>
              <a:defRPr sz="200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1240"/>
            <a:ext cx="9144000" cy="518506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1240"/>
            <a:ext cx="9144000" cy="5185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2498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556">
          <p15:clr>
            <a:srgbClr val="FBAE40"/>
          </p15:clr>
        </p15:guide>
        <p15:guide id="2" pos="204">
          <p15:clr>
            <a:srgbClr val="FBAE40"/>
          </p15:clr>
        </p15:guide>
        <p15:guide id="5" pos="3125">
          <p15:clr>
            <a:srgbClr val="FBAE40"/>
          </p15:clr>
        </p15:guide>
        <p15:guide id="6" pos="115">
          <p15:clr>
            <a:srgbClr val="FBAE40"/>
          </p15:clr>
        </p15:guide>
        <p15:guide id="7" pos="4167" userDrawn="1">
          <p15:clr>
            <a:srgbClr val="FBAE40"/>
          </p15:clr>
        </p15:guide>
        <p15:guide id="8" pos="153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5" y="975600"/>
            <a:ext cx="8372163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8665885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纯标题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5" y="975600"/>
            <a:ext cx="8372163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8250026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灯片编号占位符 5"/>
          <p:cNvSpPr txBox="1">
            <a:spLocks/>
          </p:cNvSpPr>
          <p:nvPr/>
        </p:nvSpPr>
        <p:spPr>
          <a:xfrm>
            <a:off x="8696565" y="311755"/>
            <a:ext cx="4474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200" spc="-6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fld id="{7E0B4DC1-AB35-4259-8072-EA8F5B8A0BBF}" type="slidenum">
              <a:rPr lang="zh-CN" altLang="en-US" smtClean="0"/>
              <a:pPr lvl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3261993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9330335"/>
      </p:ext>
    </p:extLst>
  </p:cSld>
  <p:clrMapOvr>
    <a:masterClrMapping/>
  </p:clrMapOvr>
  <p:transition spd="med">
    <p:push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emf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microsoft.com/office/2007/relationships/hdphoto" Target="../media/hdphoto1.wdp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6" name="文本占位符 5"/>
          <p:cNvSpPr>
            <a:spLocks noGrp="1"/>
          </p:cNvSpPr>
          <p:nvPr>
            <p:ph type="body" idx="1"/>
          </p:nvPr>
        </p:nvSpPr>
        <p:spPr>
          <a:xfrm>
            <a:off x="413468" y="1673352"/>
            <a:ext cx="8340421" cy="49998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0" name="矩形 9"/>
          <p:cNvSpPr/>
          <p:nvPr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9" cstate="print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0" y="1231682"/>
            <a:ext cx="9144000" cy="332713"/>
          </a:xfrm>
          <a:prstGeom prst="rect">
            <a:avLst/>
          </a:prstGeom>
        </p:spPr>
      </p:pic>
      <p:sp>
        <p:nvSpPr>
          <p:cNvPr id="4" name="标题占位符 3"/>
          <p:cNvSpPr>
            <a:spLocks noGrp="1"/>
          </p:cNvSpPr>
          <p:nvPr>
            <p:ph type="title"/>
          </p:nvPr>
        </p:nvSpPr>
        <p:spPr>
          <a:xfrm>
            <a:off x="413468" y="863020"/>
            <a:ext cx="8410492" cy="7013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18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19" cstate="print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6"/>
          <p:cNvPicPr>
            <a:picLocks noChangeAspect="1"/>
          </p:cNvPicPr>
          <p:nvPr userDrawn="1"/>
        </p:nvPicPr>
        <p:blipFill>
          <a:blip r:embed="rId21"/>
          <a:stretch>
            <a:fillRect/>
          </a:stretch>
        </p:blipFill>
        <p:spPr>
          <a:xfrm>
            <a:off x="0" y="1231682"/>
            <a:ext cx="9144000" cy="33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7373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3" r:id="rId1"/>
    <p:sldLayoutId id="2147483804" r:id="rId2"/>
    <p:sldLayoutId id="2147483805" r:id="rId3"/>
    <p:sldLayoutId id="2147483806" r:id="rId4"/>
    <p:sldLayoutId id="2147483807" r:id="rId5"/>
    <p:sldLayoutId id="2147483808" r:id="rId6"/>
    <p:sldLayoutId id="2147483809" r:id="rId7"/>
    <p:sldLayoutId id="2147483810" r:id="rId8"/>
    <p:sldLayoutId id="2147483811" r:id="rId9"/>
    <p:sldLayoutId id="2147483812" r:id="rId10"/>
    <p:sldLayoutId id="2147483813" r:id="rId11"/>
    <p:sldLayoutId id="2147483814" r:id="rId12"/>
    <p:sldLayoutId id="2147483815" r:id="rId13"/>
    <p:sldLayoutId id="2147483816" r:id="rId14"/>
    <p:sldLayoutId id="2147483817" r:id="rId15"/>
    <p:sldLayoutId id="2147483818" r:id="rId16"/>
  </p:sldLayoutIdLst>
  <p:transition spd="med">
    <p:push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audio" Target="../media/media11.m4a"/><Relationship Id="rId7" Type="http://schemas.openxmlformats.org/officeDocument/2006/relationships/image" Target="../media/image13.emf"/><Relationship Id="rId2" Type="http://schemas.microsoft.com/office/2007/relationships/media" Target="../media/media11.m4a"/><Relationship Id="rId1" Type="http://schemas.openxmlformats.org/officeDocument/2006/relationships/tags" Target="../tags/tag4.xml"/><Relationship Id="rId6" Type="http://schemas.openxmlformats.org/officeDocument/2006/relationships/image" Target="../media/image12.emf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audio" Target="../media/media13.m4a"/><Relationship Id="rId7" Type="http://schemas.openxmlformats.org/officeDocument/2006/relationships/image" Target="../media/image15.emf"/><Relationship Id="rId2" Type="http://schemas.microsoft.com/office/2007/relationships/media" Target="../media/media13.m4a"/><Relationship Id="rId1" Type="http://schemas.openxmlformats.org/officeDocument/2006/relationships/tags" Target="../tags/tag5.xml"/><Relationship Id="rId6" Type="http://schemas.openxmlformats.org/officeDocument/2006/relationships/image" Target="../media/image14.emf"/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emf"/><Relationship Id="rId3" Type="http://schemas.microsoft.com/office/2007/relationships/media" Target="../media/media14.m4a"/><Relationship Id="rId7" Type="http://schemas.openxmlformats.org/officeDocument/2006/relationships/image" Target="../media/image17.png"/><Relationship Id="rId2" Type="http://schemas.openxmlformats.org/officeDocument/2006/relationships/tags" Target="../tags/tag6.xml"/><Relationship Id="rId1" Type="http://schemas.openxmlformats.org/officeDocument/2006/relationships/themeOverride" Target="../theme/themeOverride1.xml"/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9.png"/><Relationship Id="rId4" Type="http://schemas.openxmlformats.org/officeDocument/2006/relationships/audio" Target="../media/media14.m4a"/><Relationship Id="rId9" Type="http://schemas.openxmlformats.org/officeDocument/2006/relationships/image" Target="../media/image17.em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audio" Target="../media/media15.m4a"/><Relationship Id="rId7" Type="http://schemas.openxmlformats.org/officeDocument/2006/relationships/image" Target="../media/image19.emf"/><Relationship Id="rId2" Type="http://schemas.microsoft.com/office/2007/relationships/media" Target="../media/media15.m4a"/><Relationship Id="rId1" Type="http://schemas.openxmlformats.org/officeDocument/2006/relationships/tags" Target="../tags/tag7.xml"/><Relationship Id="rId6" Type="http://schemas.openxmlformats.org/officeDocument/2006/relationships/image" Target="../media/image18.emf"/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5" Type="http://schemas.openxmlformats.org/officeDocument/2006/relationships/image" Target="../media/image9.png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audio" Target="../media/media5.m4a"/><Relationship Id="rId2" Type="http://schemas.microsoft.com/office/2007/relationships/media" Target="../media/media5.m4a"/><Relationship Id="rId1" Type="http://schemas.openxmlformats.org/officeDocument/2006/relationships/tags" Target="../tags/tag1.xml"/><Relationship Id="rId5" Type="http://schemas.openxmlformats.org/officeDocument/2006/relationships/image" Target="../media/image9.png"/><Relationship Id="rId4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audio" Target="../media/media7.m4a"/><Relationship Id="rId7" Type="http://schemas.openxmlformats.org/officeDocument/2006/relationships/image" Target="../media/image11.emf"/><Relationship Id="rId2" Type="http://schemas.microsoft.com/office/2007/relationships/media" Target="../media/media7.m4a"/><Relationship Id="rId1" Type="http://schemas.openxmlformats.org/officeDocument/2006/relationships/tags" Target="../tags/tag2.xml"/><Relationship Id="rId6" Type="http://schemas.openxmlformats.org/officeDocument/2006/relationships/image" Target="../media/image10.emf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audio" Target="../media/media9.m4a"/><Relationship Id="rId7" Type="http://schemas.openxmlformats.org/officeDocument/2006/relationships/image" Target="../media/image9.png"/><Relationship Id="rId2" Type="http://schemas.microsoft.com/office/2007/relationships/media" Target="../media/media9.m4a"/><Relationship Id="rId1" Type="http://schemas.openxmlformats.org/officeDocument/2006/relationships/tags" Target="../tags/tag3.xml"/><Relationship Id="rId6" Type="http://schemas.openxmlformats.org/officeDocument/2006/relationships/image" Target="../media/image12.png"/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400" dirty="0"/>
              <a:t>毕业设计（论文）进展报告</a:t>
            </a:r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sz="2800" dirty="0"/>
              <a:t>2020</a:t>
            </a:r>
            <a:r>
              <a:rPr lang="zh-CN" altLang="en-US" sz="2800" dirty="0"/>
              <a:t>年</a:t>
            </a:r>
            <a:r>
              <a:rPr lang="en-US" altLang="zh-CN" sz="2800" dirty="0"/>
              <a:t>3</a:t>
            </a:r>
            <a:r>
              <a:rPr lang="zh-CN" altLang="en-US" sz="2800" dirty="0"/>
              <a:t>月</a:t>
            </a:r>
          </a:p>
        </p:txBody>
      </p:sp>
      <p:pic>
        <p:nvPicPr>
          <p:cNvPr id="6" name="音频 5">
            <a:hlinkClick r:id="" action="ppaction://media"/>
            <a:extLst>
              <a:ext uri="{FF2B5EF4-FFF2-40B4-BE49-F238E27FC236}">
                <a16:creationId xmlns:a16="http://schemas.microsoft.com/office/drawing/2014/main" id="{C64788F5-CA72-4606-88BF-01947616A20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623300" y="63373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820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7969"/>
    </mc:Choice>
    <mc:Fallback xmlns="">
      <p:transition advTm="79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目录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Freeform 10"/>
          <p:cNvSpPr>
            <a:spLocks noChangeAspect="1"/>
          </p:cNvSpPr>
          <p:nvPr userDrawn="1"/>
        </p:nvSpPr>
        <p:spPr bwMode="auto">
          <a:xfrm>
            <a:off x="1841535" y="1367357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5" name="文本框 4"/>
          <p:cNvSpPr txBox="1">
            <a:spLocks/>
          </p:cNvSpPr>
          <p:nvPr userDrawn="1"/>
        </p:nvSpPr>
        <p:spPr>
          <a:xfrm>
            <a:off x="2071646" y="1303550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接连接符 6"/>
          <p:cNvCxnSpPr>
            <a:stCxn id="4" idx="6"/>
          </p:cNvCxnSpPr>
          <p:nvPr/>
        </p:nvCxnSpPr>
        <p:spPr>
          <a:xfrm>
            <a:off x="2534033" y="1711215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2915073" y="1274734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相关文献整理</a:t>
            </a:r>
          </a:p>
        </p:txBody>
      </p:sp>
      <p:sp>
        <p:nvSpPr>
          <p:cNvPr id="13" name="Freeform 10"/>
          <p:cNvSpPr>
            <a:spLocks noChangeAspect="1"/>
          </p:cNvSpPr>
          <p:nvPr userDrawn="1"/>
        </p:nvSpPr>
        <p:spPr bwMode="auto">
          <a:xfrm>
            <a:off x="1841535" y="2287330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14" name="文本框 13"/>
          <p:cNvSpPr txBox="1"/>
          <p:nvPr userDrawn="1"/>
        </p:nvSpPr>
        <p:spPr>
          <a:xfrm>
            <a:off x="2071646" y="2223523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5" name="直接连接符 14"/>
          <p:cNvCxnSpPr>
            <a:stCxn id="13" idx="6"/>
          </p:cNvCxnSpPr>
          <p:nvPr/>
        </p:nvCxnSpPr>
        <p:spPr>
          <a:xfrm>
            <a:off x="2534033" y="2631188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2915073" y="2194707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初步实现四线</a:t>
            </a:r>
            <a:r>
              <a:rPr lang="en-US" altLang="zh-CN" sz="2400" dirty="0"/>
              <a:t>RLGC</a:t>
            </a:r>
            <a:r>
              <a:rPr lang="zh-CN" altLang="en-US" sz="2400" dirty="0"/>
              <a:t>参数提取</a:t>
            </a:r>
          </a:p>
        </p:txBody>
      </p:sp>
      <p:sp>
        <p:nvSpPr>
          <p:cNvPr id="18" name="Freeform 10"/>
          <p:cNvSpPr>
            <a:spLocks noChangeAspect="1"/>
          </p:cNvSpPr>
          <p:nvPr userDrawn="1"/>
        </p:nvSpPr>
        <p:spPr bwMode="auto">
          <a:xfrm>
            <a:off x="1841535" y="3207303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2071646" y="3143496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0" name="直接连接符 19"/>
          <p:cNvCxnSpPr>
            <a:stCxn id="18" idx="6"/>
          </p:cNvCxnSpPr>
          <p:nvPr/>
        </p:nvCxnSpPr>
        <p:spPr>
          <a:xfrm>
            <a:off x="2534033" y="3551161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2915073" y="3114680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优化特征模式跟踪算法</a:t>
            </a:r>
          </a:p>
        </p:txBody>
      </p:sp>
      <p:sp>
        <p:nvSpPr>
          <p:cNvPr id="23" name="Freeform 10"/>
          <p:cNvSpPr>
            <a:spLocks noChangeAspect="1"/>
          </p:cNvSpPr>
          <p:nvPr userDrawn="1"/>
        </p:nvSpPr>
        <p:spPr bwMode="auto">
          <a:xfrm>
            <a:off x="1841535" y="4127276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24" name="文本框 23"/>
          <p:cNvSpPr txBox="1"/>
          <p:nvPr userDrawn="1"/>
        </p:nvSpPr>
        <p:spPr>
          <a:xfrm>
            <a:off x="2071646" y="4063469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5" name="直接连接符 24"/>
          <p:cNvCxnSpPr>
            <a:stCxn id="23" idx="6"/>
          </p:cNvCxnSpPr>
          <p:nvPr/>
        </p:nvCxnSpPr>
        <p:spPr>
          <a:xfrm>
            <a:off x="2534033" y="4471134"/>
            <a:ext cx="450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2915073" y="4034653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验证特征模式跟踪的可靠性</a:t>
            </a:r>
          </a:p>
        </p:txBody>
      </p:sp>
      <p:sp>
        <p:nvSpPr>
          <p:cNvPr id="33" name="Freeform 10"/>
          <p:cNvSpPr>
            <a:spLocks noChangeAspect="1"/>
          </p:cNvSpPr>
          <p:nvPr userDrawn="1"/>
        </p:nvSpPr>
        <p:spPr bwMode="auto">
          <a:xfrm>
            <a:off x="1841535" y="5047251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34" name="文本框 33"/>
          <p:cNvSpPr txBox="1"/>
          <p:nvPr userDrawn="1"/>
        </p:nvSpPr>
        <p:spPr>
          <a:xfrm>
            <a:off x="2071646" y="4983444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5" name="直接连接符 34"/>
          <p:cNvCxnSpPr>
            <a:stCxn id="33" idx="6"/>
          </p:cNvCxnSpPr>
          <p:nvPr/>
        </p:nvCxnSpPr>
        <p:spPr>
          <a:xfrm>
            <a:off x="2534033" y="5391109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/>
          <p:cNvSpPr txBox="1"/>
          <p:nvPr/>
        </p:nvSpPr>
        <p:spPr>
          <a:xfrm>
            <a:off x="2915073" y="4954628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研究谐振区间对算法的影响</a:t>
            </a:r>
          </a:p>
        </p:txBody>
      </p:sp>
      <p:pic>
        <p:nvPicPr>
          <p:cNvPr id="6" name="音频 5">
            <a:hlinkClick r:id="" action="ppaction://media"/>
            <a:extLst>
              <a:ext uri="{FF2B5EF4-FFF2-40B4-BE49-F238E27FC236}">
                <a16:creationId xmlns:a16="http://schemas.microsoft.com/office/drawing/2014/main" id="{C22453DD-2B20-4782-8F0B-B3B788AA3E7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623300" y="63373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238027"/>
      </p:ext>
    </p:extLst>
  </p:cSld>
  <p:clrMapOvr>
    <a:masterClrMapping/>
  </p:clrMapOvr>
  <p:transition spd="med" advTm="6499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86689983-54A8-45AF-A12D-3C9BF8B37B7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en-US" b="1" dirty="0"/>
              <a:t>检验原理：</a:t>
            </a:r>
            <a:r>
              <a:rPr lang="zh-CN" altLang="en-US" sz="1800" dirty="0"/>
              <a:t>前述的特征模式跟踪算法是基于假设：邻近频率处，同一特征模式对应的特征向量接近共线，不同特征模式对应的特征向量接近正交</a:t>
            </a:r>
            <a:r>
              <a:rPr lang="en-US" altLang="zh-CN" sz="1800" dirty="0"/>
              <a:t>. </a:t>
            </a:r>
          </a:p>
          <a:p>
            <a:r>
              <a:rPr lang="zh-CN" altLang="en-US" b="1" dirty="0"/>
              <a:t>检验结论：</a:t>
            </a:r>
            <a:r>
              <a:rPr lang="zh-CN" altLang="en-US" sz="1800" dirty="0"/>
              <a:t>作出每一频点处各特征向量分别与上个频点处各特征向量（已事先归一化）的</a:t>
            </a:r>
            <a:r>
              <a:rPr lang="en-US" altLang="zh-CN" sz="1800" dirty="0"/>
              <a:t>Hermitian</a:t>
            </a:r>
            <a:r>
              <a:rPr lang="zh-CN" altLang="en-US" sz="1800" dirty="0"/>
              <a:t>内积图，可见除谐振区间外上述假设成立（两种标准）</a:t>
            </a:r>
            <a:r>
              <a:rPr lang="en-US" altLang="zh-CN" sz="1800" dirty="0"/>
              <a:t>. </a:t>
            </a:r>
            <a:endParaRPr lang="zh-CN" altLang="en-US" b="1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E3CF3F3C-9DDD-4F5E-AF16-5E82B41032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 </a:t>
            </a:r>
            <a:r>
              <a:rPr lang="zh-CN" altLang="en-US" dirty="0"/>
              <a:t>验证特征模式跟踪的可靠性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A29FA0D-601F-4411-A0DB-CC19E231E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E0C3C-47D3-4455-AB34-8268314DB49D}" type="slidenum">
              <a:rPr lang="en-US" altLang="zh-CN" smtClean="0"/>
              <a:pPr/>
              <a:t>11</a:t>
            </a:fld>
            <a:endParaRPr lang="en-US" altLang="zh-CN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57629B4-C280-44ED-B4CF-5343338B829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812" y="3268453"/>
            <a:ext cx="4267200" cy="320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7BCBF3F-6ACC-4BF0-9B35-4D891152206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82775" y="3268453"/>
            <a:ext cx="4267200" cy="3200400"/>
          </a:xfrm>
          <a:prstGeom prst="rect">
            <a:avLst/>
          </a:prstGeom>
        </p:spPr>
      </p:pic>
      <p:pic>
        <p:nvPicPr>
          <p:cNvPr id="5" name="音频 4">
            <a:hlinkClick r:id="" action="ppaction://media"/>
            <a:extLst>
              <a:ext uri="{FF2B5EF4-FFF2-40B4-BE49-F238E27FC236}">
                <a16:creationId xmlns:a16="http://schemas.microsoft.com/office/drawing/2014/main" id="{B08969B6-A9C3-43B2-B17E-586C6AB68EBB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623300" y="6337300"/>
            <a:ext cx="304800" cy="304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88777560"/>
      </p:ext>
    </p:extLst>
  </p:cSld>
  <p:clrMapOvr>
    <a:masterClrMapping/>
  </p:clrMapOvr>
  <p:transition spd="med" advTm="76639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solidFill>
                  <a:srgbClr val="C915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 </a:t>
            </a:r>
            <a:r>
              <a:rPr lang="en-US" altLang="zh-CN" dirty="0">
                <a:solidFill>
                  <a:srgbClr val="C915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dirty="0">
              <a:solidFill>
                <a:srgbClr val="C9151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Freeform 10"/>
          <p:cNvSpPr>
            <a:spLocks/>
          </p:cNvSpPr>
          <p:nvPr userDrawn="1"/>
        </p:nvSpPr>
        <p:spPr bwMode="auto">
          <a:xfrm>
            <a:off x="1841535" y="1367357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5" name="文本框 4"/>
          <p:cNvSpPr txBox="1"/>
          <p:nvPr userDrawn="1"/>
        </p:nvSpPr>
        <p:spPr>
          <a:xfrm>
            <a:off x="2071646" y="1303550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接连接符 6"/>
          <p:cNvCxnSpPr>
            <a:stCxn id="4" idx="6"/>
          </p:cNvCxnSpPr>
          <p:nvPr/>
        </p:nvCxnSpPr>
        <p:spPr>
          <a:xfrm>
            <a:off x="2534033" y="1711215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2915073" y="1274734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相关文献整理</a:t>
            </a:r>
          </a:p>
        </p:txBody>
      </p:sp>
      <p:sp>
        <p:nvSpPr>
          <p:cNvPr id="13" name="Freeform 10"/>
          <p:cNvSpPr>
            <a:spLocks/>
          </p:cNvSpPr>
          <p:nvPr userDrawn="1"/>
        </p:nvSpPr>
        <p:spPr bwMode="auto">
          <a:xfrm>
            <a:off x="1841535" y="2287330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14" name="文本框 13"/>
          <p:cNvSpPr txBox="1"/>
          <p:nvPr userDrawn="1"/>
        </p:nvSpPr>
        <p:spPr>
          <a:xfrm>
            <a:off x="2071646" y="2223523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5" name="直接连接符 14"/>
          <p:cNvCxnSpPr>
            <a:stCxn id="13" idx="6"/>
          </p:cNvCxnSpPr>
          <p:nvPr/>
        </p:nvCxnSpPr>
        <p:spPr>
          <a:xfrm>
            <a:off x="2534033" y="2631188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2915073" y="2194707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初步实现四线</a:t>
            </a:r>
            <a:r>
              <a:rPr lang="en-US" altLang="zh-CN" sz="2400" dirty="0"/>
              <a:t>RLGC</a:t>
            </a:r>
            <a:r>
              <a:rPr lang="zh-CN" altLang="en-US" sz="2400" dirty="0"/>
              <a:t>参数提取</a:t>
            </a:r>
          </a:p>
        </p:txBody>
      </p:sp>
      <p:sp>
        <p:nvSpPr>
          <p:cNvPr id="18" name="Freeform 10"/>
          <p:cNvSpPr>
            <a:spLocks/>
          </p:cNvSpPr>
          <p:nvPr userDrawn="1"/>
        </p:nvSpPr>
        <p:spPr bwMode="auto">
          <a:xfrm>
            <a:off x="1841535" y="3207303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2071646" y="3143496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0" name="直接连接符 19"/>
          <p:cNvCxnSpPr>
            <a:stCxn id="18" idx="6"/>
          </p:cNvCxnSpPr>
          <p:nvPr/>
        </p:nvCxnSpPr>
        <p:spPr>
          <a:xfrm>
            <a:off x="2534033" y="3551161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2915073" y="3114680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优化特征模式跟踪算法</a:t>
            </a:r>
          </a:p>
        </p:txBody>
      </p:sp>
      <p:sp>
        <p:nvSpPr>
          <p:cNvPr id="23" name="Freeform 10"/>
          <p:cNvSpPr>
            <a:spLocks/>
          </p:cNvSpPr>
          <p:nvPr userDrawn="1"/>
        </p:nvSpPr>
        <p:spPr bwMode="auto">
          <a:xfrm>
            <a:off x="1841535" y="4127276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24" name="文本框 23"/>
          <p:cNvSpPr txBox="1"/>
          <p:nvPr userDrawn="1"/>
        </p:nvSpPr>
        <p:spPr>
          <a:xfrm>
            <a:off x="2071646" y="4063469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5" name="直接连接符 24"/>
          <p:cNvCxnSpPr>
            <a:stCxn id="23" idx="6"/>
          </p:cNvCxnSpPr>
          <p:nvPr/>
        </p:nvCxnSpPr>
        <p:spPr>
          <a:xfrm>
            <a:off x="2534033" y="4471134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2915073" y="4034653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验证特征模式跟踪的可靠性</a:t>
            </a:r>
          </a:p>
        </p:txBody>
      </p:sp>
      <p:sp>
        <p:nvSpPr>
          <p:cNvPr id="33" name="Freeform 10"/>
          <p:cNvSpPr>
            <a:spLocks/>
          </p:cNvSpPr>
          <p:nvPr userDrawn="1"/>
        </p:nvSpPr>
        <p:spPr bwMode="auto">
          <a:xfrm>
            <a:off x="1841535" y="5047251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34" name="文本框 33"/>
          <p:cNvSpPr txBox="1"/>
          <p:nvPr userDrawn="1"/>
        </p:nvSpPr>
        <p:spPr>
          <a:xfrm>
            <a:off x="2071646" y="4983444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5" name="直接连接符 34"/>
          <p:cNvCxnSpPr>
            <a:stCxn id="33" idx="6"/>
          </p:cNvCxnSpPr>
          <p:nvPr/>
        </p:nvCxnSpPr>
        <p:spPr>
          <a:xfrm>
            <a:off x="2534033" y="5391109"/>
            <a:ext cx="450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/>
          <p:cNvSpPr txBox="1"/>
          <p:nvPr/>
        </p:nvSpPr>
        <p:spPr>
          <a:xfrm>
            <a:off x="2915073" y="4954628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研究谐振区间对算法的影响</a:t>
            </a:r>
          </a:p>
        </p:txBody>
      </p:sp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7186201E-5961-48E1-98F9-C4ED3883B5E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623300" y="63373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259256"/>
      </p:ext>
    </p:extLst>
  </p:cSld>
  <p:clrMapOvr>
    <a:masterClrMapping/>
  </p:clrMapOvr>
  <p:transition spd="med" advTm="4853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内容占位符 2">
            <a:extLst>
              <a:ext uri="{FF2B5EF4-FFF2-40B4-BE49-F238E27FC236}">
                <a16:creationId xmlns:a16="http://schemas.microsoft.com/office/drawing/2014/main" id="{CC2C8B22-CAC6-4091-8090-0C87BEF2819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2860" y="1717675"/>
            <a:ext cx="4032000" cy="482624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zh-CN" b="1" dirty="0"/>
              <a:t>5.1 Hermitian</a:t>
            </a:r>
            <a:r>
              <a:rPr lang="zh-CN" altLang="en-US" b="1" dirty="0"/>
              <a:t>内积图</a:t>
            </a:r>
            <a:endParaRPr lang="en-US" altLang="zh-CN" b="1" dirty="0"/>
          </a:p>
          <a:p>
            <a:pPr>
              <a:lnSpc>
                <a:spcPct val="100000"/>
              </a:lnSpc>
            </a:pPr>
            <a:r>
              <a:rPr lang="zh-CN" altLang="en-US" sz="1800" dirty="0"/>
              <a:t>左下图：首次参数提取包含第一谐振区间</a:t>
            </a:r>
            <a:r>
              <a:rPr lang="en-US" altLang="zh-CN" sz="1800" dirty="0"/>
              <a:t>(4.5, 5.5)GHz</a:t>
            </a:r>
            <a:r>
              <a:rPr lang="zh-CN" altLang="en-US" sz="1800" dirty="0"/>
              <a:t>的内积图</a:t>
            </a:r>
            <a:r>
              <a:rPr lang="en-US" altLang="zh-CN" sz="1800" dirty="0"/>
              <a:t>. </a:t>
            </a:r>
          </a:p>
          <a:p>
            <a:pPr>
              <a:lnSpc>
                <a:spcPct val="100000"/>
              </a:lnSpc>
            </a:pPr>
            <a:r>
              <a:rPr lang="zh-CN" altLang="en-US" sz="1800" dirty="0"/>
              <a:t>谐振区间内出现中间值</a:t>
            </a:r>
            <a:r>
              <a:rPr lang="en-US" altLang="zh-CN" sz="1800" dirty="0"/>
              <a:t>. </a:t>
            </a:r>
            <a:r>
              <a:rPr lang="zh-CN" altLang="en-US" sz="1800" dirty="0"/>
              <a:t>第一谐振区间处发生一次序号变化</a:t>
            </a:r>
            <a:r>
              <a:rPr lang="en-US" altLang="zh-CN" sz="1800" dirty="0"/>
              <a:t>. </a:t>
            </a:r>
            <a:endParaRPr lang="zh-CN" altLang="en-US" dirty="0"/>
          </a:p>
        </p:txBody>
      </p:sp>
      <p:sp>
        <p:nvSpPr>
          <p:cNvPr id="22" name="标题 21">
            <a:extLst>
              <a:ext uri="{FF2B5EF4-FFF2-40B4-BE49-F238E27FC236}">
                <a16:creationId xmlns:a16="http://schemas.microsoft.com/office/drawing/2014/main" id="{7EFD82A0-E527-4B9E-AE3F-76C5A42347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918" y="987383"/>
            <a:ext cx="8372163" cy="574183"/>
          </a:xfrm>
        </p:spPr>
        <p:txBody>
          <a:bodyPr>
            <a:normAutofit/>
          </a:bodyPr>
          <a:lstStyle/>
          <a:p>
            <a:r>
              <a:rPr lang="en-US" altLang="zh-CN" dirty="0"/>
              <a:t>5. </a:t>
            </a:r>
            <a:r>
              <a:rPr lang="zh-CN" altLang="en-US" dirty="0"/>
              <a:t>研究谐振区间对算法的影响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954FD79-4E1B-4F74-82BE-5864D3B328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E0C3C-47D3-4455-AB34-8268314DB49D}" type="slidenum">
              <a:rPr lang="en-US" altLang="zh-CN" smtClean="0"/>
              <a:pPr/>
              <a:t>13</a:t>
            </a:fld>
            <a:endParaRPr lang="en-US" altLang="zh-CN"/>
          </a:p>
        </p:txBody>
      </p:sp>
      <p:sp>
        <p:nvSpPr>
          <p:cNvPr id="20" name="内容占位符 3">
            <a:extLst>
              <a:ext uri="{FF2B5EF4-FFF2-40B4-BE49-F238E27FC236}">
                <a16:creationId xmlns:a16="http://schemas.microsoft.com/office/drawing/2014/main" id="{192544C4-3BFA-4E2F-B7F5-54B7C7B04529}"/>
              </a:ext>
            </a:extLst>
          </p:cNvPr>
          <p:cNvSpPr txBox="1">
            <a:spLocks/>
          </p:cNvSpPr>
          <p:nvPr/>
        </p:nvSpPr>
        <p:spPr>
          <a:xfrm>
            <a:off x="4739140" y="1717675"/>
            <a:ext cx="4032250" cy="482624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zh-CN" altLang="en-US" sz="1800" dirty="0"/>
              <a:t>右下图：去除第一谐振区间内积表</a:t>
            </a:r>
            <a:r>
              <a:rPr lang="en-US" altLang="zh-CN" sz="1800" dirty="0"/>
              <a:t>. </a:t>
            </a:r>
          </a:p>
          <a:p>
            <a:pPr>
              <a:lnSpc>
                <a:spcPct val="100000"/>
              </a:lnSpc>
            </a:pPr>
            <a:r>
              <a:rPr lang="zh-CN" altLang="en-US" sz="1800" dirty="0"/>
              <a:t>谐振区间右边界处最大内积仍接近</a:t>
            </a:r>
            <a:r>
              <a:rPr lang="en-US" altLang="zh-CN" sz="1800" dirty="0"/>
              <a:t>1</a:t>
            </a:r>
            <a:r>
              <a:rPr lang="zh-CN" altLang="en-US" sz="1800" dirty="0"/>
              <a:t>，提示特征模式追踪算法对频率间隔的要求并不苛刻</a:t>
            </a:r>
            <a:r>
              <a:rPr lang="en-US" altLang="zh-CN" sz="1800" dirty="0"/>
              <a:t>. </a:t>
            </a:r>
          </a:p>
          <a:p>
            <a:pPr>
              <a:lnSpc>
                <a:spcPct val="100000"/>
              </a:lnSpc>
            </a:pPr>
            <a:r>
              <a:rPr lang="zh-CN" altLang="en-US" sz="1800" dirty="0"/>
              <a:t>比左下图减少至少一次序号变化</a:t>
            </a:r>
            <a:r>
              <a:rPr lang="en-US" altLang="zh-CN" sz="1800" dirty="0"/>
              <a:t>. 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D51B34C-E894-458A-A6D9-6EEC8C071EF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819" y="3449033"/>
            <a:ext cx="4267200" cy="320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BDD8832-9C57-458B-92B7-B35BF7C20E2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999" y="3449033"/>
            <a:ext cx="4267200" cy="320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音频 4">
            <a:hlinkClick r:id="" action="ppaction://media"/>
            <a:extLst>
              <a:ext uri="{FF2B5EF4-FFF2-40B4-BE49-F238E27FC236}">
                <a16:creationId xmlns:a16="http://schemas.microsoft.com/office/drawing/2014/main" id="{1FE8F6E9-6448-4726-9BA6-06851C5328C0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623300" y="6337300"/>
            <a:ext cx="304800" cy="304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80231050"/>
      </p:ext>
    </p:extLst>
  </p:cSld>
  <p:clrMapOvr>
    <a:masterClrMapping/>
  </p:clrMapOvr>
  <p:transition spd="med" advTm="48433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9" name="内容占位符 2">
                <a:extLst>
                  <a:ext uri="{FF2B5EF4-FFF2-40B4-BE49-F238E27FC236}">
                    <a16:creationId xmlns:a16="http://schemas.microsoft.com/office/drawing/2014/main" id="{CC2C8B22-CAC6-4091-8090-0C87BEF28190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2860" y="1717675"/>
                <a:ext cx="4032000" cy="4826248"/>
              </a:xfrm>
            </p:spPr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en-US" altLang="zh-CN" b="1" dirty="0"/>
                  <a:t>5.2 </a:t>
                </a:r>
                <a:r>
                  <a:rPr lang="zh-CN" altLang="en-US" b="1" dirty="0"/>
                  <a:t>特征传播常数</a:t>
                </a:r>
                <a:endParaRPr lang="en-US" altLang="zh-CN" b="1" dirty="0"/>
              </a:p>
              <a:p>
                <a:pPr>
                  <a:lnSpc>
                    <a:spcPct val="100000"/>
                  </a:lnSpc>
                </a:pPr>
                <a:r>
                  <a:rPr lang="zh-CN" altLang="en-US" sz="1800" dirty="0"/>
                  <a:t>左下图：首次参数提取包含第一谐振区间</a:t>
                </a:r>
                <a:r>
                  <a:rPr lang="en-US" altLang="zh-CN" sz="1800" dirty="0"/>
                  <a:t>(4.5, 5.5)GHz</a:t>
                </a:r>
                <a:r>
                  <a:rPr lang="zh-CN" altLang="en-US" sz="1800" dirty="0"/>
                  <a:t>，四个特征</a:t>
                </a:r>
                <a14:m>
                  <m:oMath xmlns:m="http://schemas.openxmlformats.org/officeDocument/2006/math">
                    <m:r>
                      <a:rPr lang="en-US" altLang="zh-CN" sz="180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zh-CN" altLang="en-US" sz="1800" dirty="0"/>
                  <a:t>和</a:t>
                </a:r>
                <a14:m>
                  <m:oMath xmlns:m="http://schemas.openxmlformats.org/officeDocument/2006/math">
                    <m:r>
                      <a:rPr lang="en-US" altLang="zh-CN" sz="1800" dirty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zh-CN" altLang="en-US" sz="1800" dirty="0">
                        <a:latin typeface="Cambria Math" panose="02040503050406030204" pitchFamily="18" charset="0"/>
                      </a:rPr>
                      <m:t>在</m:t>
                    </m:r>
                  </m:oMath>
                </a14:m>
                <a:r>
                  <a:rPr lang="zh-CN" altLang="en-US" sz="1800" dirty="0"/>
                  <a:t>此区间内的变化情况</a:t>
                </a:r>
                <a:r>
                  <a:rPr lang="en-US" altLang="zh-CN" sz="1800" dirty="0"/>
                  <a:t>. </a:t>
                </a:r>
                <a:r>
                  <a:rPr lang="zh-CN" altLang="en-US" sz="1800" dirty="0"/>
                  <a:t>可见一次</a:t>
                </a:r>
                <a:r>
                  <a:rPr lang="zh-CN" altLang="en-US" sz="1800" b="1" u="sng" dirty="0"/>
                  <a:t>疑似</a:t>
                </a:r>
                <a:r>
                  <a:rPr lang="zh-CN" altLang="en-US" sz="1800" dirty="0"/>
                  <a:t>适当的序号变化</a:t>
                </a:r>
                <a:r>
                  <a:rPr lang="en-US" altLang="zh-CN" sz="1800" dirty="0"/>
                  <a:t>. </a:t>
                </a: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19" name="内容占位符 2">
                <a:extLst>
                  <a:ext uri="{FF2B5EF4-FFF2-40B4-BE49-F238E27FC236}">
                    <a16:creationId xmlns:a16="http://schemas.microsoft.com/office/drawing/2014/main" id="{CC2C8B22-CAC6-4091-8090-0C87BEF281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2860" y="1717675"/>
                <a:ext cx="4032000" cy="4826248"/>
              </a:xfrm>
              <a:blipFill>
                <a:blip r:embed="rId7"/>
                <a:stretch>
                  <a:fillRect l="-1662" t="-8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标题 21">
            <a:extLst>
              <a:ext uri="{FF2B5EF4-FFF2-40B4-BE49-F238E27FC236}">
                <a16:creationId xmlns:a16="http://schemas.microsoft.com/office/drawing/2014/main" id="{7EFD82A0-E527-4B9E-AE3F-76C5A42347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918" y="987383"/>
            <a:ext cx="8372163" cy="574183"/>
          </a:xfrm>
        </p:spPr>
        <p:txBody>
          <a:bodyPr>
            <a:normAutofit/>
          </a:bodyPr>
          <a:lstStyle/>
          <a:p>
            <a:r>
              <a:rPr lang="en-US" altLang="zh-CN" dirty="0"/>
              <a:t>5. </a:t>
            </a:r>
            <a:r>
              <a:rPr lang="zh-CN" altLang="en-US" dirty="0"/>
              <a:t>研究谐振区间对算法的影响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954FD79-4E1B-4F74-82BE-5864D3B328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E0C3C-47D3-4455-AB34-8268314DB49D}" type="slidenum">
              <a:rPr lang="en-US" altLang="zh-CN" smtClean="0"/>
              <a:pPr/>
              <a:t>14</a:t>
            </a:fld>
            <a:endParaRPr lang="en-US" altLang="zh-CN"/>
          </a:p>
        </p:txBody>
      </p:sp>
      <p:sp>
        <p:nvSpPr>
          <p:cNvPr id="20" name="内容占位符 3">
            <a:extLst>
              <a:ext uri="{FF2B5EF4-FFF2-40B4-BE49-F238E27FC236}">
                <a16:creationId xmlns:a16="http://schemas.microsoft.com/office/drawing/2014/main" id="{192544C4-3BFA-4E2F-B7F5-54B7C7B04529}"/>
              </a:ext>
            </a:extLst>
          </p:cNvPr>
          <p:cNvSpPr txBox="1">
            <a:spLocks/>
          </p:cNvSpPr>
          <p:nvPr/>
        </p:nvSpPr>
        <p:spPr>
          <a:xfrm>
            <a:off x="4739140" y="1717675"/>
            <a:ext cx="4032250" cy="482624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zh-CN" altLang="en-US" sz="1800" dirty="0"/>
              <a:t>右下图：去除第一谐振区间，区间内作简单线性插值的情况</a:t>
            </a:r>
            <a:r>
              <a:rPr lang="en-US" altLang="zh-CN" sz="1800" dirty="0"/>
              <a:t>. </a:t>
            </a:r>
          </a:p>
          <a:p>
            <a:pPr>
              <a:lnSpc>
                <a:spcPct val="100000"/>
              </a:lnSpc>
            </a:pPr>
            <a:r>
              <a:rPr lang="zh-CN" altLang="en-US" sz="1800" dirty="0"/>
              <a:t>与左下图相比，边界值的数值一致（提示可安全去除此区间），未发生序号变化</a:t>
            </a:r>
            <a:r>
              <a:rPr lang="en-US" altLang="zh-CN" sz="1800" dirty="0"/>
              <a:t>. </a:t>
            </a:r>
            <a:r>
              <a:rPr lang="zh-CN" altLang="en-US" sz="1800" dirty="0"/>
              <a:t>初步解释参见本页备注</a:t>
            </a:r>
            <a:r>
              <a:rPr lang="en-US" altLang="zh-CN" sz="1800" dirty="0"/>
              <a:t>. </a:t>
            </a: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59588391-BA9C-404E-A970-E86336C084E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3343523"/>
            <a:ext cx="4267200" cy="320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29F55472-EE47-4CBE-A20A-D7C9C05B9D4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12982" y="3343523"/>
            <a:ext cx="4267200" cy="3200400"/>
          </a:xfrm>
          <a:prstGeom prst="rect">
            <a:avLst/>
          </a:prstGeom>
        </p:spPr>
      </p:pic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DD8FFEEB-2370-4F43-BCF8-93A8CA578DDD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623300" y="6337300"/>
            <a:ext cx="304800" cy="304800"/>
          </a:xfrm>
          <a:prstGeom prst="rect">
            <a:avLst/>
          </a:prstGeom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3111099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 advTm="53155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954FD79-4E1B-4F74-82BE-5864D3B328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E0C3C-47D3-4455-AB34-8268314DB49D}" type="slidenum">
              <a:rPr lang="en-US" altLang="zh-CN" smtClean="0"/>
              <a:pPr/>
              <a:t>15</a:t>
            </a:fld>
            <a:endParaRPr lang="en-US" altLang="zh-CN"/>
          </a:p>
        </p:txBody>
      </p:sp>
      <p:sp>
        <p:nvSpPr>
          <p:cNvPr id="19" name="内容占位符 2">
            <a:extLst>
              <a:ext uri="{FF2B5EF4-FFF2-40B4-BE49-F238E27FC236}">
                <a16:creationId xmlns:a16="http://schemas.microsoft.com/office/drawing/2014/main" id="{CC2C8B22-CAC6-4091-8090-0C87BEF2819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2860" y="1717675"/>
            <a:ext cx="4032000" cy="482624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zh-CN" b="1" dirty="0"/>
              <a:t>5.3 RLGC</a:t>
            </a:r>
            <a:r>
              <a:rPr lang="zh-CN" altLang="en-US" b="1" dirty="0"/>
              <a:t>提取结果</a:t>
            </a:r>
            <a:endParaRPr lang="en-US" altLang="zh-CN" b="1" dirty="0"/>
          </a:p>
          <a:p>
            <a:pPr>
              <a:lnSpc>
                <a:spcPct val="100000"/>
              </a:lnSpc>
            </a:pPr>
            <a:r>
              <a:rPr lang="zh-CN" altLang="en-US" sz="1800" dirty="0"/>
              <a:t>左下图：首次参数提取包含第一谐振区间</a:t>
            </a:r>
            <a:r>
              <a:rPr lang="en-US" altLang="zh-CN" sz="1800" dirty="0"/>
              <a:t>(4.5, 5.5)GHz</a:t>
            </a:r>
            <a:r>
              <a:rPr lang="zh-CN" altLang="en-US" sz="1800" dirty="0"/>
              <a:t>，提取的</a:t>
            </a:r>
            <a:r>
              <a:rPr lang="en-US" altLang="zh-CN" sz="1800" dirty="0"/>
              <a:t>L</a:t>
            </a:r>
            <a:r>
              <a:rPr lang="zh-CN" altLang="en-US" sz="1800" dirty="0"/>
              <a:t>在整个求解区间内的情况</a:t>
            </a:r>
            <a:r>
              <a:rPr lang="en-US" altLang="zh-CN" sz="1800" dirty="0"/>
              <a:t>. </a:t>
            </a:r>
            <a:r>
              <a:rPr lang="zh-CN" altLang="en-US" sz="1800" dirty="0"/>
              <a:t>可见在谐振区间外算法性能良好</a:t>
            </a:r>
            <a:r>
              <a:rPr lang="en-US" altLang="zh-CN" sz="1800" dirty="0"/>
              <a:t>. </a:t>
            </a:r>
            <a:endParaRPr lang="zh-CN" altLang="en-US" sz="1800" dirty="0"/>
          </a:p>
        </p:txBody>
      </p:sp>
      <p:sp>
        <p:nvSpPr>
          <p:cNvPr id="20" name="内容占位符 3">
            <a:extLst>
              <a:ext uri="{FF2B5EF4-FFF2-40B4-BE49-F238E27FC236}">
                <a16:creationId xmlns:a16="http://schemas.microsoft.com/office/drawing/2014/main" id="{192544C4-3BFA-4E2F-B7F5-54B7C7B04529}"/>
              </a:ext>
            </a:extLst>
          </p:cNvPr>
          <p:cNvSpPr txBox="1">
            <a:spLocks/>
          </p:cNvSpPr>
          <p:nvPr/>
        </p:nvSpPr>
        <p:spPr>
          <a:xfrm>
            <a:off x="4739140" y="1717675"/>
            <a:ext cx="4032250" cy="482624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zh-CN" altLang="en-US" sz="1800" dirty="0"/>
              <a:t>右下图：去除第一谐振区间并作简单线性插值的情况</a:t>
            </a:r>
            <a:r>
              <a:rPr lang="en-US" altLang="zh-CN" sz="1800" dirty="0"/>
              <a:t>. </a:t>
            </a:r>
          </a:p>
          <a:p>
            <a:pPr>
              <a:lnSpc>
                <a:spcPct val="100000"/>
              </a:lnSpc>
            </a:pPr>
            <a:r>
              <a:rPr lang="zh-CN" altLang="en-US" sz="1800" dirty="0"/>
              <a:t>与左下图对比，发现去除此区间对区间外的提取结果无影响</a:t>
            </a:r>
            <a:r>
              <a:rPr lang="en-US" altLang="zh-CN" sz="1800" dirty="0"/>
              <a:t>. </a:t>
            </a:r>
            <a:r>
              <a:rPr lang="zh-CN" altLang="en-US" sz="1800" dirty="0"/>
              <a:t>在第二谐振频率以下算法性能良好</a:t>
            </a:r>
            <a:r>
              <a:rPr lang="en-US" altLang="zh-CN" sz="1800" dirty="0"/>
              <a:t>. </a:t>
            </a:r>
          </a:p>
        </p:txBody>
      </p:sp>
      <p:sp>
        <p:nvSpPr>
          <p:cNvPr id="22" name="标题 21">
            <a:extLst>
              <a:ext uri="{FF2B5EF4-FFF2-40B4-BE49-F238E27FC236}">
                <a16:creationId xmlns:a16="http://schemas.microsoft.com/office/drawing/2014/main" id="{7EFD82A0-E527-4B9E-AE3F-76C5A42347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918" y="987383"/>
            <a:ext cx="8372163" cy="574183"/>
          </a:xfrm>
        </p:spPr>
        <p:txBody>
          <a:bodyPr>
            <a:normAutofit/>
          </a:bodyPr>
          <a:lstStyle/>
          <a:p>
            <a:r>
              <a:rPr lang="en-US" altLang="zh-CN" dirty="0"/>
              <a:t>5. </a:t>
            </a:r>
            <a:r>
              <a:rPr lang="zh-CN" altLang="en-US" dirty="0"/>
              <a:t>研究谐振区间对算法的影响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E9D517D-DD4B-4786-8A25-08B2087D281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990" y="3429000"/>
            <a:ext cx="4267200" cy="320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0181DF24-309B-4B5A-8DD8-1D3F39F3BF3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9812" y="3429000"/>
            <a:ext cx="4267200" cy="320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87EB1798-F264-41D0-98CD-67A837E4D49E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623300" y="6337300"/>
            <a:ext cx="304800" cy="304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2238837"/>
      </p:ext>
    </p:extLst>
  </p:cSld>
  <p:clrMapOvr>
    <a:masterClrMapping/>
  </p:clrMapOvr>
  <p:transition spd="med" advTm="43034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目录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1841535" y="1303550"/>
            <a:ext cx="843427" cy="443226"/>
            <a:chOff x="666810" y="2586037"/>
            <a:chExt cx="468000" cy="245937"/>
          </a:xfrm>
        </p:grpSpPr>
        <p:sp>
          <p:nvSpPr>
            <p:cNvPr id="4" name="Freeform 10"/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5" name="文本框 4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7" name="直接连接符 6"/>
          <p:cNvCxnSpPr>
            <a:stCxn id="4" idx="6"/>
          </p:cNvCxnSpPr>
          <p:nvPr/>
        </p:nvCxnSpPr>
        <p:spPr>
          <a:xfrm>
            <a:off x="2534033" y="1711215"/>
            <a:ext cx="450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2915073" y="1274734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相关文献整理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1841535" y="2223523"/>
            <a:ext cx="843427" cy="443226"/>
            <a:chOff x="666810" y="2586037"/>
            <a:chExt cx="468000" cy="245937"/>
          </a:xfrm>
        </p:grpSpPr>
        <p:sp>
          <p:nvSpPr>
            <p:cNvPr id="13" name="Freeform 10"/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14" name="文本框 13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15" name="直接连接符 14"/>
          <p:cNvCxnSpPr>
            <a:stCxn id="13" idx="6"/>
          </p:cNvCxnSpPr>
          <p:nvPr/>
        </p:nvCxnSpPr>
        <p:spPr>
          <a:xfrm>
            <a:off x="2534033" y="2631188"/>
            <a:ext cx="450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2915073" y="2194707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初步实现四线</a:t>
            </a:r>
            <a:r>
              <a:rPr lang="en-US" altLang="zh-CN" sz="2400" dirty="0"/>
              <a:t>RLGC</a:t>
            </a:r>
            <a:r>
              <a:rPr lang="zh-CN" altLang="en-US" sz="2400" dirty="0"/>
              <a:t>参数提取</a:t>
            </a:r>
          </a:p>
        </p:txBody>
      </p:sp>
      <p:grpSp>
        <p:nvGrpSpPr>
          <p:cNvPr id="17" name="组合 16"/>
          <p:cNvGrpSpPr/>
          <p:nvPr/>
        </p:nvGrpSpPr>
        <p:grpSpPr>
          <a:xfrm>
            <a:off x="1841535" y="3143496"/>
            <a:ext cx="843427" cy="443226"/>
            <a:chOff x="666810" y="2586037"/>
            <a:chExt cx="468000" cy="245937"/>
          </a:xfrm>
        </p:grpSpPr>
        <p:sp>
          <p:nvSpPr>
            <p:cNvPr id="18" name="Freeform 10"/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19" name="文本框 18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20" name="直接连接符 19"/>
          <p:cNvCxnSpPr>
            <a:stCxn id="18" idx="6"/>
          </p:cNvCxnSpPr>
          <p:nvPr/>
        </p:nvCxnSpPr>
        <p:spPr>
          <a:xfrm>
            <a:off x="2534033" y="3551161"/>
            <a:ext cx="450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2915073" y="3114680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优化特征模式跟踪算法</a:t>
            </a:r>
          </a:p>
        </p:txBody>
      </p:sp>
      <p:grpSp>
        <p:nvGrpSpPr>
          <p:cNvPr id="22" name="组合 21"/>
          <p:cNvGrpSpPr/>
          <p:nvPr/>
        </p:nvGrpSpPr>
        <p:grpSpPr>
          <a:xfrm>
            <a:off x="1841535" y="4063469"/>
            <a:ext cx="843427" cy="443226"/>
            <a:chOff x="666810" y="2586037"/>
            <a:chExt cx="468000" cy="245937"/>
          </a:xfrm>
        </p:grpSpPr>
        <p:sp>
          <p:nvSpPr>
            <p:cNvPr id="23" name="Freeform 10"/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24" name="文本框 23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25" name="直接连接符 24"/>
          <p:cNvCxnSpPr>
            <a:stCxn id="23" idx="6"/>
          </p:cNvCxnSpPr>
          <p:nvPr/>
        </p:nvCxnSpPr>
        <p:spPr>
          <a:xfrm>
            <a:off x="2534033" y="4471134"/>
            <a:ext cx="450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2915073" y="4034653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验证特征模式跟踪的可靠性</a:t>
            </a:r>
          </a:p>
        </p:txBody>
      </p:sp>
      <p:grpSp>
        <p:nvGrpSpPr>
          <p:cNvPr id="32" name="组合 31"/>
          <p:cNvGrpSpPr/>
          <p:nvPr/>
        </p:nvGrpSpPr>
        <p:grpSpPr>
          <a:xfrm>
            <a:off x="1841535" y="4983444"/>
            <a:ext cx="843427" cy="443226"/>
            <a:chOff x="666810" y="2586037"/>
            <a:chExt cx="468000" cy="245937"/>
          </a:xfrm>
        </p:grpSpPr>
        <p:sp>
          <p:nvSpPr>
            <p:cNvPr id="33" name="Freeform 10"/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34" name="文本框 33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35" name="直接连接符 34"/>
          <p:cNvCxnSpPr>
            <a:stCxn id="33" idx="6"/>
          </p:cNvCxnSpPr>
          <p:nvPr/>
        </p:nvCxnSpPr>
        <p:spPr>
          <a:xfrm>
            <a:off x="2534033" y="5391109"/>
            <a:ext cx="450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/>
          <p:cNvSpPr txBox="1"/>
          <p:nvPr/>
        </p:nvSpPr>
        <p:spPr>
          <a:xfrm>
            <a:off x="2915073" y="4954628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研究谐振区间对算法的影响</a:t>
            </a:r>
          </a:p>
        </p:txBody>
      </p:sp>
      <p:pic>
        <p:nvPicPr>
          <p:cNvPr id="6" name="音频 5">
            <a:hlinkClick r:id="" action="ppaction://media"/>
            <a:extLst>
              <a:ext uri="{FF2B5EF4-FFF2-40B4-BE49-F238E27FC236}">
                <a16:creationId xmlns:a16="http://schemas.microsoft.com/office/drawing/2014/main" id="{14B316F0-79E4-4F34-83D8-A0A9C0AE7CB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623300" y="63373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276558"/>
      </p:ext>
    </p:extLst>
  </p:cSld>
  <p:clrMapOvr>
    <a:masterClrMapping/>
  </p:clrMapOvr>
  <p:transition spd="slow" advTm="4633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9BD85485-63DD-45E7-B09B-BD8FBBA47EEF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CN" b="1" dirty="0"/>
                  <a:t>1. </a:t>
                </a:r>
                <a:r>
                  <a:rPr lang="zh-CN" altLang="en-US" b="1" dirty="0"/>
                  <a:t>研究谐振区间内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lang="zh-CN" altLang="en-US" b="1" dirty="0"/>
                  <a:t>的零点对算法的干扰</a:t>
                </a:r>
                <a:endParaRPr lang="en-US" altLang="zh-CN" b="1" dirty="0"/>
              </a:p>
              <a:p>
                <a:pPr lvl="1"/>
                <a:r>
                  <a:rPr lang="zh-CN" altLang="en-US" dirty="0"/>
                  <a:t>本</a:t>
                </a:r>
                <a:r>
                  <a:rPr lang="en-US" altLang="zh-CN" dirty="0"/>
                  <a:t>PPT</a:t>
                </a:r>
                <a:r>
                  <a:rPr lang="zh-CN" altLang="en-US" dirty="0"/>
                  <a:t>第</a:t>
                </a:r>
                <a:r>
                  <a:rPr lang="en-US" altLang="zh-CN" dirty="0"/>
                  <a:t>5.1</a:t>
                </a:r>
                <a:r>
                  <a:rPr lang="zh-CN" altLang="en-US" dirty="0"/>
                  <a:t>节备注指出，</a:t>
                </a:r>
                <a:r>
                  <a:rPr lang="en-US" altLang="zh-CN" dirty="0"/>
                  <a:t> </a:t>
                </a:r>
                <a:r>
                  <a:rPr lang="zh-CN" altLang="en-US" dirty="0"/>
                  <a:t>由于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cosh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fName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·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  <m:r>
                      <a:rPr lang="zh-CN" altLang="en-US" i="1">
                        <a:latin typeface="Cambria Math" panose="02040503050406030204" pitchFamily="18" charset="0"/>
                      </a:rPr>
                      <m:t>函数</m:t>
                    </m:r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默认</m:t>
                    </m:r>
                  </m:oMath>
                </a14:m>
                <a:r>
                  <a:rPr lang="zh-CN" altLang="en-US" dirty="0"/>
                  <a:t>选主值支，在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zh-CN" altLang="en-US" dirty="0"/>
                  <a:t>的零点附近、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zh-CN" altLang="en-US" dirty="0"/>
                  <a:t>的主值上引入多余的不连续点</a:t>
                </a:r>
                <a:r>
                  <a:rPr lang="en-US" altLang="zh-CN" dirty="0"/>
                  <a:t>. </a:t>
                </a:r>
                <a:r>
                  <a:rPr lang="zh-CN" altLang="en-US" dirty="0"/>
                  <a:t>这一不连续点跳变量较小，不会直接导致相位解折叠方法失效，也未必导致基于特征向量的模式跟踪算法失效</a:t>
                </a:r>
                <a:r>
                  <a:rPr lang="en-US" altLang="zh-CN" dirty="0"/>
                  <a:t>. </a:t>
                </a:r>
                <a:r>
                  <a:rPr lang="zh-CN" altLang="en-US" dirty="0"/>
                  <a:t>观察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zh-CN" altLang="en-US" dirty="0"/>
                  <a:t>的主值，可见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zh-CN" altLang="en-US" dirty="0"/>
                  <a:t>的周期跳变量有显著不足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zh-CN" altLang="en-US" dirty="0"/>
                  <a:t>的异常情况</a:t>
                </a:r>
                <a:r>
                  <a:rPr lang="en-US" altLang="zh-CN" dirty="0"/>
                  <a:t>. </a:t>
                </a:r>
                <a:r>
                  <a:rPr lang="zh-CN" altLang="en-US" dirty="0"/>
                  <a:t>考虑修正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. </m:t>
                    </m:r>
                  </m:oMath>
                </a14:m>
                <a:endParaRPr lang="en-US" altLang="zh-CN" dirty="0"/>
              </a:p>
              <a:p>
                <a:r>
                  <a:rPr lang="en-US" altLang="zh-CN" b="1" dirty="0"/>
                  <a:t>2. </a:t>
                </a:r>
                <a:r>
                  <a:rPr lang="zh-CN" altLang="en-US" b="1" dirty="0"/>
                  <a:t>研究安全去除谐振区间的条件</a:t>
                </a:r>
                <a:endParaRPr lang="en-US" altLang="zh-CN" b="1" dirty="0"/>
              </a:p>
              <a:p>
                <a:pPr lvl="1"/>
                <a:r>
                  <a:rPr lang="zh-CN" altLang="en-US" dirty="0"/>
                  <a:t>在本</a:t>
                </a:r>
                <a:r>
                  <a:rPr lang="en-US" altLang="zh-CN" dirty="0"/>
                  <a:t>PPT</a:t>
                </a:r>
                <a:r>
                  <a:rPr lang="zh-CN" altLang="en-US" dirty="0"/>
                  <a:t>第</a:t>
                </a:r>
                <a:r>
                  <a:rPr lang="en-US" altLang="zh-CN" dirty="0"/>
                  <a:t>5</a:t>
                </a:r>
                <a:r>
                  <a:rPr lang="zh-CN" altLang="en-US" dirty="0"/>
                  <a:t>节展示的测试情形中，第一谐振区间可被安全去除</a:t>
                </a:r>
                <a:r>
                  <a:rPr lang="en-US" altLang="zh-CN" dirty="0"/>
                  <a:t>. </a:t>
                </a:r>
                <a:r>
                  <a:rPr lang="zh-CN" altLang="en-US" dirty="0"/>
                  <a:t>谐振区间是否总可被安全去除？若是，则第</a:t>
                </a:r>
                <a:r>
                  <a:rPr lang="en-US" altLang="zh-CN" dirty="0"/>
                  <a:t>1</a:t>
                </a:r>
                <a:r>
                  <a:rPr lang="zh-CN" altLang="en-US" dirty="0"/>
                  <a:t>项工作将对算法输出无影响；若否，例如谐振区间随频率升高而变长，则将造成算法在高频处失效</a:t>
                </a:r>
                <a:r>
                  <a:rPr lang="en-US" altLang="zh-CN" dirty="0"/>
                  <a:t>. </a:t>
                </a:r>
              </a:p>
              <a:p>
                <a:r>
                  <a:rPr lang="en-US" altLang="zh-CN" b="1" dirty="0"/>
                  <a:t>3. </a:t>
                </a:r>
                <a:r>
                  <a:rPr lang="zh-CN" altLang="en-US" b="1" dirty="0"/>
                  <a:t>优化谐振区间插值方式</a:t>
                </a:r>
                <a:endParaRPr lang="en-US" altLang="zh-CN" b="1" dirty="0"/>
              </a:p>
              <a:p>
                <a:pPr lvl="1"/>
                <a:r>
                  <a:rPr lang="zh-CN" altLang="en-US" dirty="0"/>
                  <a:t>当前采用简单线性插值</a:t>
                </a:r>
                <a:r>
                  <a:rPr lang="en-US" altLang="zh-CN" dirty="0"/>
                  <a:t>. </a:t>
                </a:r>
                <a:r>
                  <a:rPr lang="zh-CN" altLang="en-US" dirty="0"/>
                  <a:t>后续考虑采用样条插值</a:t>
                </a:r>
                <a:r>
                  <a:rPr lang="en-US" altLang="zh-CN" dirty="0"/>
                  <a:t>. </a:t>
                </a:r>
              </a:p>
              <a:p>
                <a:r>
                  <a:rPr lang="en-US" altLang="zh-CN" b="1" dirty="0"/>
                  <a:t>4. </a:t>
                </a:r>
                <a:r>
                  <a:rPr lang="zh-CN" altLang="en-US" b="1" dirty="0"/>
                  <a:t>在</a:t>
                </a:r>
                <a:r>
                  <a:rPr lang="en-US" altLang="zh-CN" b="1" dirty="0"/>
                  <a:t>8</a:t>
                </a:r>
                <a:r>
                  <a:rPr lang="zh-CN" altLang="en-US" b="1" dirty="0"/>
                  <a:t>线、</a:t>
                </a:r>
                <a:r>
                  <a:rPr lang="en-US" altLang="zh-CN" b="1" dirty="0"/>
                  <a:t>16</a:t>
                </a:r>
                <a:r>
                  <a:rPr lang="zh-CN" altLang="en-US" b="1" dirty="0"/>
                  <a:t>线情形下测试算法</a:t>
                </a:r>
                <a:endParaRPr lang="en-US" altLang="zh-CN" b="1" dirty="0"/>
              </a:p>
            </p:txBody>
          </p:sp>
        </mc:Choice>
        <mc:Fallback xmlns="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9BD85485-63DD-45E7-B09B-BD8FBBA47EE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4"/>
                <a:stretch>
                  <a:fillRect l="-801" t="-124" r="-2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>
            <a:extLst>
              <a:ext uri="{FF2B5EF4-FFF2-40B4-BE49-F238E27FC236}">
                <a16:creationId xmlns:a16="http://schemas.microsoft.com/office/drawing/2014/main" id="{724663FF-E622-474B-B7E0-5B6F86D3E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附：后续工作计划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5C05DF1-CB54-4720-BC6E-B98D80427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E0C3C-47D3-4455-AB34-8268314DB49D}" type="slidenum">
              <a:rPr lang="en-US" altLang="zh-CN" smtClean="0"/>
              <a:pPr/>
              <a:t>17</a:t>
            </a:fld>
            <a:endParaRPr lang="en-US" altLang="zh-CN"/>
          </a:p>
        </p:txBody>
      </p:sp>
      <p:pic>
        <p:nvPicPr>
          <p:cNvPr id="6" name="音频 5">
            <a:hlinkClick r:id="" action="ppaction://media"/>
            <a:extLst>
              <a:ext uri="{FF2B5EF4-FFF2-40B4-BE49-F238E27FC236}">
                <a16:creationId xmlns:a16="http://schemas.microsoft.com/office/drawing/2014/main" id="{FE286071-4CF5-4CF7-8296-E78FB542600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623300" y="63373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305707"/>
      </p:ext>
    </p:extLst>
  </p:cSld>
  <p:clrMapOvr>
    <a:masterClrMapping/>
  </p:clrMapOvr>
  <p:transition spd="med" advTm="5306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ea"/>
                <a:ea typeface="+mn-ea"/>
              </a:rPr>
              <a:t>谢谢！</a:t>
            </a:r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4D1A7C3A-C510-4E00-94BA-2F767030A33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623300" y="63373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973645"/>
      </p:ext>
    </p:extLst>
  </p:cSld>
  <p:clrMapOvr>
    <a:masterClrMapping/>
  </p:clrMapOvr>
  <p:transition spd="med" advTm="5148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00" dirty="0"/>
              <a:t>基于</a:t>
            </a:r>
            <a:r>
              <a:rPr lang="en-US" altLang="zh-CN" sz="3200" dirty="0"/>
              <a:t>S</a:t>
            </a:r>
            <a:r>
              <a:rPr lang="zh-CN" altLang="en-US" sz="3200" dirty="0"/>
              <a:t>参数的多导体传输线</a:t>
            </a:r>
            <a:r>
              <a:rPr lang="en-US" altLang="zh-CN" sz="3200" dirty="0"/>
              <a:t>RLCG</a:t>
            </a:r>
            <a:r>
              <a:rPr lang="zh-CN" altLang="en-US" sz="3200" dirty="0"/>
              <a:t>提取算法</a:t>
            </a:r>
            <a:endParaRPr lang="zh-CN" altLang="en-US" sz="1800" dirty="0"/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学生：危国锐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指导教师：夏彬</a:t>
            </a:r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EA5FD78E-C257-4DDE-A58D-D99A2146361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623300" y="63373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770824"/>
      </p:ext>
    </p:extLst>
  </p:cSld>
  <p:clrMapOvr>
    <a:masterClrMapping/>
  </p:clrMapOvr>
  <p:transition spd="med" advTm="704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目录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1841535" y="1303550"/>
            <a:ext cx="843427" cy="443226"/>
            <a:chOff x="666810" y="2586037"/>
            <a:chExt cx="468000" cy="245937"/>
          </a:xfrm>
        </p:grpSpPr>
        <p:sp>
          <p:nvSpPr>
            <p:cNvPr id="4" name="Freeform 10"/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5" name="文本框 4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7" name="直接连接符 6"/>
          <p:cNvCxnSpPr>
            <a:stCxn id="4" idx="6"/>
          </p:cNvCxnSpPr>
          <p:nvPr/>
        </p:nvCxnSpPr>
        <p:spPr>
          <a:xfrm>
            <a:off x="2534033" y="1711215"/>
            <a:ext cx="450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2915073" y="1274734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相关文献整理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1841535" y="2223523"/>
            <a:ext cx="843427" cy="443226"/>
            <a:chOff x="666810" y="2586037"/>
            <a:chExt cx="468000" cy="245937"/>
          </a:xfrm>
        </p:grpSpPr>
        <p:sp>
          <p:nvSpPr>
            <p:cNvPr id="13" name="Freeform 10"/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14" name="文本框 13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15" name="直接连接符 14"/>
          <p:cNvCxnSpPr>
            <a:stCxn id="13" idx="6"/>
          </p:cNvCxnSpPr>
          <p:nvPr/>
        </p:nvCxnSpPr>
        <p:spPr>
          <a:xfrm>
            <a:off x="2534033" y="2631188"/>
            <a:ext cx="450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2915073" y="2194707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初步实现四线</a:t>
            </a:r>
            <a:r>
              <a:rPr lang="en-US" altLang="zh-CN" sz="2400" dirty="0"/>
              <a:t>RLGC</a:t>
            </a:r>
            <a:r>
              <a:rPr lang="zh-CN" altLang="en-US" sz="2400" dirty="0"/>
              <a:t>参数提取</a:t>
            </a:r>
          </a:p>
        </p:txBody>
      </p:sp>
      <p:grpSp>
        <p:nvGrpSpPr>
          <p:cNvPr id="17" name="组合 16"/>
          <p:cNvGrpSpPr/>
          <p:nvPr/>
        </p:nvGrpSpPr>
        <p:grpSpPr>
          <a:xfrm>
            <a:off x="1841535" y="3143496"/>
            <a:ext cx="843427" cy="443226"/>
            <a:chOff x="666810" y="2586037"/>
            <a:chExt cx="468000" cy="245937"/>
          </a:xfrm>
        </p:grpSpPr>
        <p:sp>
          <p:nvSpPr>
            <p:cNvPr id="18" name="Freeform 10"/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19" name="文本框 18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20" name="直接连接符 19"/>
          <p:cNvCxnSpPr>
            <a:stCxn id="18" idx="6"/>
          </p:cNvCxnSpPr>
          <p:nvPr/>
        </p:nvCxnSpPr>
        <p:spPr>
          <a:xfrm>
            <a:off x="2534033" y="3551161"/>
            <a:ext cx="450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2915073" y="3114680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优化特征模式跟踪算法</a:t>
            </a:r>
          </a:p>
        </p:txBody>
      </p:sp>
      <p:grpSp>
        <p:nvGrpSpPr>
          <p:cNvPr id="22" name="组合 21"/>
          <p:cNvGrpSpPr/>
          <p:nvPr/>
        </p:nvGrpSpPr>
        <p:grpSpPr>
          <a:xfrm>
            <a:off x="1841535" y="4063469"/>
            <a:ext cx="843427" cy="443226"/>
            <a:chOff x="666810" y="2586037"/>
            <a:chExt cx="468000" cy="245937"/>
          </a:xfrm>
        </p:grpSpPr>
        <p:sp>
          <p:nvSpPr>
            <p:cNvPr id="23" name="Freeform 10"/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24" name="文本框 23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25" name="直接连接符 24"/>
          <p:cNvCxnSpPr>
            <a:stCxn id="23" idx="6"/>
          </p:cNvCxnSpPr>
          <p:nvPr/>
        </p:nvCxnSpPr>
        <p:spPr>
          <a:xfrm>
            <a:off x="2534033" y="4471134"/>
            <a:ext cx="450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2915073" y="4034653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验证特征模式跟踪的可靠性</a:t>
            </a:r>
          </a:p>
        </p:txBody>
      </p:sp>
      <p:grpSp>
        <p:nvGrpSpPr>
          <p:cNvPr id="32" name="组合 31"/>
          <p:cNvGrpSpPr/>
          <p:nvPr/>
        </p:nvGrpSpPr>
        <p:grpSpPr>
          <a:xfrm>
            <a:off x="1841535" y="4983444"/>
            <a:ext cx="843427" cy="443226"/>
            <a:chOff x="666810" y="2586037"/>
            <a:chExt cx="468000" cy="245937"/>
          </a:xfrm>
        </p:grpSpPr>
        <p:sp>
          <p:nvSpPr>
            <p:cNvPr id="33" name="Freeform 10"/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34" name="文本框 33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35" name="直接连接符 34"/>
          <p:cNvCxnSpPr>
            <a:stCxn id="33" idx="6"/>
          </p:cNvCxnSpPr>
          <p:nvPr/>
        </p:nvCxnSpPr>
        <p:spPr>
          <a:xfrm>
            <a:off x="2534033" y="5391109"/>
            <a:ext cx="450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/>
          <p:cNvSpPr txBox="1"/>
          <p:nvPr/>
        </p:nvSpPr>
        <p:spPr>
          <a:xfrm>
            <a:off x="2915073" y="4954628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研究谐振区间对算法的影响</a:t>
            </a:r>
          </a:p>
        </p:txBody>
      </p:sp>
      <p:pic>
        <p:nvPicPr>
          <p:cNvPr id="8" name="音频 7">
            <a:hlinkClick r:id="" action="ppaction://media"/>
            <a:extLst>
              <a:ext uri="{FF2B5EF4-FFF2-40B4-BE49-F238E27FC236}">
                <a16:creationId xmlns:a16="http://schemas.microsoft.com/office/drawing/2014/main" id="{40F14E34-1F53-4701-96AB-0BD58433691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623300" y="63373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251148"/>
      </p:ext>
    </p:extLst>
  </p:cSld>
  <p:clrMapOvr>
    <a:masterClrMapping/>
  </p:clrMapOvr>
  <p:transition spd="slow" advTm="20949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目录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Freeform 10"/>
          <p:cNvSpPr>
            <a:spLocks/>
          </p:cNvSpPr>
          <p:nvPr userDrawn="1"/>
        </p:nvSpPr>
        <p:spPr bwMode="auto">
          <a:xfrm>
            <a:off x="1841535" y="1367357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5" name="文本框 4"/>
          <p:cNvSpPr txBox="1"/>
          <p:nvPr userDrawn="1"/>
        </p:nvSpPr>
        <p:spPr>
          <a:xfrm>
            <a:off x="2071646" y="1303550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接连接符 6"/>
          <p:cNvCxnSpPr>
            <a:stCxn id="4" idx="6"/>
          </p:cNvCxnSpPr>
          <p:nvPr/>
        </p:nvCxnSpPr>
        <p:spPr>
          <a:xfrm>
            <a:off x="2534033" y="1711215"/>
            <a:ext cx="450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2915073" y="1274734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相关文献整理</a:t>
            </a:r>
          </a:p>
        </p:txBody>
      </p:sp>
      <p:sp>
        <p:nvSpPr>
          <p:cNvPr id="13" name="Freeform 10"/>
          <p:cNvSpPr>
            <a:spLocks/>
          </p:cNvSpPr>
          <p:nvPr userDrawn="1"/>
        </p:nvSpPr>
        <p:spPr bwMode="auto">
          <a:xfrm>
            <a:off x="1841535" y="2287330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14" name="文本框 13"/>
          <p:cNvSpPr txBox="1"/>
          <p:nvPr userDrawn="1"/>
        </p:nvSpPr>
        <p:spPr>
          <a:xfrm>
            <a:off x="2071646" y="2223523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5" name="直接连接符 14"/>
          <p:cNvCxnSpPr>
            <a:stCxn id="13" idx="6"/>
          </p:cNvCxnSpPr>
          <p:nvPr/>
        </p:nvCxnSpPr>
        <p:spPr>
          <a:xfrm>
            <a:off x="2534033" y="2631188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2915073" y="2194707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初步实现四线</a:t>
            </a:r>
            <a:r>
              <a:rPr lang="en-US" altLang="zh-CN" sz="2400" dirty="0"/>
              <a:t>RLGC</a:t>
            </a:r>
            <a:r>
              <a:rPr lang="zh-CN" altLang="en-US" sz="2400" dirty="0"/>
              <a:t>参数提取</a:t>
            </a:r>
          </a:p>
        </p:txBody>
      </p:sp>
      <p:sp>
        <p:nvSpPr>
          <p:cNvPr id="18" name="Freeform 10"/>
          <p:cNvSpPr>
            <a:spLocks/>
          </p:cNvSpPr>
          <p:nvPr userDrawn="1"/>
        </p:nvSpPr>
        <p:spPr bwMode="auto">
          <a:xfrm>
            <a:off x="1841535" y="3207303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2071646" y="3143496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0" name="直接连接符 19"/>
          <p:cNvCxnSpPr>
            <a:stCxn id="18" idx="6"/>
          </p:cNvCxnSpPr>
          <p:nvPr/>
        </p:nvCxnSpPr>
        <p:spPr>
          <a:xfrm>
            <a:off x="2534033" y="3551161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2915073" y="3114680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优化特征模式跟踪算法</a:t>
            </a:r>
          </a:p>
        </p:txBody>
      </p:sp>
      <p:sp>
        <p:nvSpPr>
          <p:cNvPr id="23" name="Freeform 10"/>
          <p:cNvSpPr>
            <a:spLocks/>
          </p:cNvSpPr>
          <p:nvPr userDrawn="1"/>
        </p:nvSpPr>
        <p:spPr bwMode="auto">
          <a:xfrm>
            <a:off x="1841535" y="4127276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24" name="文本框 23"/>
          <p:cNvSpPr txBox="1"/>
          <p:nvPr userDrawn="1"/>
        </p:nvSpPr>
        <p:spPr>
          <a:xfrm>
            <a:off x="2071646" y="4063469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5" name="直接连接符 24"/>
          <p:cNvCxnSpPr>
            <a:stCxn id="23" idx="6"/>
          </p:cNvCxnSpPr>
          <p:nvPr/>
        </p:nvCxnSpPr>
        <p:spPr>
          <a:xfrm>
            <a:off x="2534033" y="4471134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2915073" y="4034653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验证特征模式跟踪的可靠性</a:t>
            </a:r>
          </a:p>
        </p:txBody>
      </p:sp>
      <p:sp>
        <p:nvSpPr>
          <p:cNvPr id="33" name="Freeform 10"/>
          <p:cNvSpPr>
            <a:spLocks/>
          </p:cNvSpPr>
          <p:nvPr userDrawn="1"/>
        </p:nvSpPr>
        <p:spPr bwMode="auto">
          <a:xfrm>
            <a:off x="1841535" y="5047251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34" name="文本框 33"/>
          <p:cNvSpPr txBox="1"/>
          <p:nvPr userDrawn="1"/>
        </p:nvSpPr>
        <p:spPr>
          <a:xfrm>
            <a:off x="2071646" y="4983444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5" name="直接连接符 34"/>
          <p:cNvCxnSpPr>
            <a:stCxn id="33" idx="6"/>
          </p:cNvCxnSpPr>
          <p:nvPr/>
        </p:nvCxnSpPr>
        <p:spPr>
          <a:xfrm>
            <a:off x="2534033" y="5391109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/>
          <p:cNvSpPr txBox="1"/>
          <p:nvPr/>
        </p:nvSpPr>
        <p:spPr>
          <a:xfrm>
            <a:off x="2915073" y="4954628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研究谐振区间对算法的影响</a:t>
            </a:r>
          </a:p>
        </p:txBody>
      </p:sp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19862736-24B4-4E7D-BBCC-763060922BA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623300" y="63373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2090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5282"/>
    </mc:Choice>
    <mc:Fallback>
      <p:transition advTm="52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6108A47E-C2C3-4DC7-A4C9-ADD62C305D3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 fontScale="92500"/>
          </a:bodyPr>
          <a:lstStyle/>
          <a:p>
            <a:r>
              <a:rPr lang="zh-CN" altLang="en-US" sz="2200" b="1" dirty="0"/>
              <a:t>基础理论：</a:t>
            </a:r>
            <a:r>
              <a:rPr lang="en-US" altLang="zh-CN" b="1" dirty="0"/>
              <a:t>MTL</a:t>
            </a:r>
            <a:r>
              <a:rPr lang="zh-CN" altLang="en-US" b="1" dirty="0"/>
              <a:t>方程，微波网络参数，</a:t>
            </a:r>
            <a:r>
              <a:rPr lang="en-US" altLang="zh-CN" b="1" dirty="0"/>
              <a:t>RLGC</a:t>
            </a:r>
            <a:r>
              <a:rPr lang="zh-CN" altLang="en-US" b="1" dirty="0"/>
              <a:t>参数的定义和性质</a:t>
            </a:r>
            <a:endParaRPr lang="en-US" altLang="zh-CN" b="1" dirty="0"/>
          </a:p>
          <a:p>
            <a:pPr lvl="1"/>
            <a:r>
              <a:rPr lang="en-US" altLang="zh-CN" dirty="0"/>
              <a:t>[1] PAUL C R. Analysis of multiconductor transmission lines[M]. 2nd ed.</a:t>
            </a:r>
          </a:p>
          <a:p>
            <a:r>
              <a:rPr lang="zh-CN" altLang="en-US" sz="2200" b="1" dirty="0"/>
              <a:t>经典文献：</a:t>
            </a:r>
            <a:r>
              <a:rPr lang="zh-CN" altLang="en-US" b="1" dirty="0"/>
              <a:t>从首次提出到优化推广</a:t>
            </a:r>
            <a:endParaRPr lang="en-US" altLang="zh-CN" b="1" dirty="0"/>
          </a:p>
          <a:p>
            <a:pPr lvl="1"/>
            <a:r>
              <a:rPr lang="en-US" altLang="zh-CN" dirty="0"/>
              <a:t>[2] EISENSTADT W R, EO Y. S-Parameter-Based IC Interconnect Transmission Line Characterization[J]. IEEE Transactions on Components, Hybrids, and Manufacturing Technology, 1992, 15(4): 483–490. </a:t>
            </a:r>
          </a:p>
          <a:p>
            <a:pPr lvl="1"/>
            <a:r>
              <a:rPr lang="en-US" altLang="zh-CN" dirty="0"/>
              <a:t>[3] CHU Y, YU J Z, QIAN Z. Robust and efficient RLGC extraction for transmission line structures with periodic three-dimensional geometries[C]//2015 IEEE Symposium on Electromagnetic Compatibility and Signal Integrity, EMCSI 2015. Institute of Electrical and Electronics Engineers Inc., 2015: 203–208. </a:t>
            </a:r>
          </a:p>
          <a:p>
            <a:r>
              <a:rPr lang="zh-CN" altLang="en-US" sz="2200" b="1" dirty="0"/>
              <a:t>应用指南：</a:t>
            </a:r>
            <a:r>
              <a:rPr lang="zh-CN" altLang="en-US" b="1" dirty="0"/>
              <a:t>从理论到编程实现</a:t>
            </a:r>
            <a:endParaRPr lang="en-US" altLang="zh-CN" b="1" dirty="0"/>
          </a:p>
          <a:p>
            <a:pPr lvl="1"/>
            <a:r>
              <a:rPr lang="en-US" altLang="zh-CN" dirty="0"/>
              <a:t>[4] SUBRAMANIAN N L, MICHAEL J T. Transmission-line simulators and methods: US8892414B1[P]. 2010–02–26.</a:t>
            </a:r>
          </a:p>
          <a:p>
            <a:pPr lvl="1"/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D8B2ECF9-2FAC-43A5-8A53-A4F7A5A6C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 </a:t>
            </a:r>
            <a:r>
              <a:rPr lang="zh-CN" altLang="en-US" dirty="0"/>
              <a:t>相关文献整理（部分）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C891939-428D-4AB2-89F2-166CC4D55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E0C3C-47D3-4455-AB34-8268314DB49D}" type="slidenum">
              <a:rPr lang="en-US" altLang="zh-CN" smtClean="0"/>
              <a:pPr/>
              <a:t>5</a:t>
            </a:fld>
            <a:endParaRPr lang="en-US" altLang="zh-CN"/>
          </a:p>
        </p:txBody>
      </p:sp>
      <p:pic>
        <p:nvPicPr>
          <p:cNvPr id="7" name="音频 6">
            <a:hlinkClick r:id="" action="ppaction://media"/>
            <a:extLst>
              <a:ext uri="{FF2B5EF4-FFF2-40B4-BE49-F238E27FC236}">
                <a16:creationId xmlns:a16="http://schemas.microsoft.com/office/drawing/2014/main" id="{639F5E8C-6EC8-414F-9247-524C9DEBE555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623300" y="6337300"/>
            <a:ext cx="304800" cy="304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85266314"/>
      </p:ext>
    </p:extLst>
  </p:cSld>
  <p:clrMapOvr>
    <a:masterClrMapping/>
  </p:clrMapOvr>
  <p:transition spd="med" advTm="14449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目录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Freeform 10"/>
          <p:cNvSpPr>
            <a:spLocks/>
          </p:cNvSpPr>
          <p:nvPr userDrawn="1"/>
        </p:nvSpPr>
        <p:spPr bwMode="auto">
          <a:xfrm>
            <a:off x="1841535" y="1367357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5" name="文本框 4"/>
          <p:cNvSpPr txBox="1"/>
          <p:nvPr userDrawn="1"/>
        </p:nvSpPr>
        <p:spPr>
          <a:xfrm>
            <a:off x="2071646" y="1303550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接连接符 6"/>
          <p:cNvCxnSpPr>
            <a:stCxn id="4" idx="6"/>
          </p:cNvCxnSpPr>
          <p:nvPr/>
        </p:nvCxnSpPr>
        <p:spPr>
          <a:xfrm>
            <a:off x="2534033" y="1711215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2915073" y="1274734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/>
              <a:t>相关文献整理</a:t>
            </a:r>
            <a:endParaRPr lang="zh-CN" altLang="en-US" sz="2400" dirty="0"/>
          </a:p>
        </p:txBody>
      </p:sp>
      <p:sp>
        <p:nvSpPr>
          <p:cNvPr id="13" name="Freeform 10"/>
          <p:cNvSpPr>
            <a:spLocks/>
          </p:cNvSpPr>
          <p:nvPr userDrawn="1"/>
        </p:nvSpPr>
        <p:spPr bwMode="auto">
          <a:xfrm>
            <a:off x="1841535" y="2287330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14" name="文本框 13"/>
          <p:cNvSpPr txBox="1"/>
          <p:nvPr userDrawn="1"/>
        </p:nvSpPr>
        <p:spPr>
          <a:xfrm>
            <a:off x="2071646" y="2223523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5" name="直接连接符 14"/>
          <p:cNvCxnSpPr>
            <a:stCxn id="13" idx="6"/>
          </p:cNvCxnSpPr>
          <p:nvPr/>
        </p:nvCxnSpPr>
        <p:spPr>
          <a:xfrm>
            <a:off x="2534033" y="2631188"/>
            <a:ext cx="450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2915073" y="2194707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初步实现四线</a:t>
            </a:r>
            <a:r>
              <a:rPr lang="en-US" altLang="zh-CN" sz="2400" dirty="0"/>
              <a:t>RLGC</a:t>
            </a:r>
            <a:r>
              <a:rPr lang="zh-CN" altLang="en-US" sz="2400" dirty="0"/>
              <a:t>参数提取</a:t>
            </a:r>
          </a:p>
        </p:txBody>
      </p:sp>
      <p:sp>
        <p:nvSpPr>
          <p:cNvPr id="18" name="Freeform 10"/>
          <p:cNvSpPr>
            <a:spLocks/>
          </p:cNvSpPr>
          <p:nvPr userDrawn="1"/>
        </p:nvSpPr>
        <p:spPr bwMode="auto">
          <a:xfrm>
            <a:off x="1841535" y="3207303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2071646" y="3143496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0" name="直接连接符 19"/>
          <p:cNvCxnSpPr>
            <a:stCxn id="18" idx="6"/>
          </p:cNvCxnSpPr>
          <p:nvPr/>
        </p:nvCxnSpPr>
        <p:spPr>
          <a:xfrm>
            <a:off x="2534033" y="3551161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2915073" y="3114680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优化特征模式跟踪算法</a:t>
            </a:r>
          </a:p>
        </p:txBody>
      </p:sp>
      <p:sp>
        <p:nvSpPr>
          <p:cNvPr id="23" name="Freeform 10"/>
          <p:cNvSpPr>
            <a:spLocks/>
          </p:cNvSpPr>
          <p:nvPr userDrawn="1"/>
        </p:nvSpPr>
        <p:spPr bwMode="auto">
          <a:xfrm>
            <a:off x="1841535" y="4127276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24" name="文本框 23"/>
          <p:cNvSpPr txBox="1"/>
          <p:nvPr userDrawn="1"/>
        </p:nvSpPr>
        <p:spPr>
          <a:xfrm>
            <a:off x="2071646" y="4063469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5" name="直接连接符 24"/>
          <p:cNvCxnSpPr>
            <a:stCxn id="23" idx="6"/>
          </p:cNvCxnSpPr>
          <p:nvPr/>
        </p:nvCxnSpPr>
        <p:spPr>
          <a:xfrm>
            <a:off x="2534033" y="4471134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2915073" y="4034653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验证特征模式跟踪的可靠性</a:t>
            </a:r>
          </a:p>
        </p:txBody>
      </p:sp>
      <p:sp>
        <p:nvSpPr>
          <p:cNvPr id="33" name="Freeform 10"/>
          <p:cNvSpPr>
            <a:spLocks/>
          </p:cNvSpPr>
          <p:nvPr userDrawn="1"/>
        </p:nvSpPr>
        <p:spPr bwMode="auto">
          <a:xfrm>
            <a:off x="1841535" y="5047251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34" name="文本框 33"/>
          <p:cNvSpPr txBox="1"/>
          <p:nvPr userDrawn="1"/>
        </p:nvSpPr>
        <p:spPr>
          <a:xfrm>
            <a:off x="2071646" y="4983444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5" name="直接连接符 34"/>
          <p:cNvCxnSpPr>
            <a:stCxn id="33" idx="6"/>
          </p:cNvCxnSpPr>
          <p:nvPr/>
        </p:nvCxnSpPr>
        <p:spPr>
          <a:xfrm>
            <a:off x="2534033" y="5391109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/>
          <p:cNvSpPr txBox="1"/>
          <p:nvPr/>
        </p:nvSpPr>
        <p:spPr>
          <a:xfrm>
            <a:off x="2915073" y="4954628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研究谐振区间对算法的影响</a:t>
            </a:r>
          </a:p>
        </p:txBody>
      </p:sp>
      <p:pic>
        <p:nvPicPr>
          <p:cNvPr id="6" name="音频 5">
            <a:hlinkClick r:id="" action="ppaction://media"/>
            <a:extLst>
              <a:ext uri="{FF2B5EF4-FFF2-40B4-BE49-F238E27FC236}">
                <a16:creationId xmlns:a16="http://schemas.microsoft.com/office/drawing/2014/main" id="{0C287A56-5E47-4EFB-A7F5-0E03FB773F1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623300" y="63373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279237"/>
      </p:ext>
    </p:extLst>
  </p:cSld>
  <p:clrMapOvr>
    <a:masterClrMapping/>
  </p:clrMapOvr>
  <p:transition spd="med" advTm="6999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4E0AF01E-E0C9-46B2-BA7B-D69CE3514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 </a:t>
            </a:r>
            <a:r>
              <a:rPr lang="zh-CN" altLang="en-US" dirty="0"/>
              <a:t>初步实现四线</a:t>
            </a:r>
            <a:r>
              <a:rPr lang="en-US" altLang="zh-CN" dirty="0"/>
              <a:t>RLGC</a:t>
            </a:r>
            <a:r>
              <a:rPr lang="zh-CN" altLang="en-US" dirty="0"/>
              <a:t>参数提取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FF4294E-22EB-4418-93F3-21A458C7A6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E0C3C-47D3-4455-AB34-8268314DB49D}" type="slidenum">
              <a:rPr lang="en-US" altLang="zh-CN" smtClean="0"/>
              <a:pPr/>
              <a:t>7</a:t>
            </a:fld>
            <a:endParaRPr lang="en-US" altLang="zh-CN"/>
          </a:p>
        </p:txBody>
      </p:sp>
      <p:sp>
        <p:nvSpPr>
          <p:cNvPr id="10" name="内容占位符 9">
            <a:extLst>
              <a:ext uri="{FF2B5EF4-FFF2-40B4-BE49-F238E27FC236}">
                <a16:creationId xmlns:a16="http://schemas.microsoft.com/office/drawing/2014/main" id="{88869152-A6FB-4489-B57F-A20164B7DB8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en-US" b="1" dirty="0"/>
              <a:t>测试方法：</a:t>
            </a:r>
            <a:r>
              <a:rPr lang="zh-CN" altLang="en-US" dirty="0"/>
              <a:t>使用同一组</a:t>
            </a:r>
            <a:r>
              <a:rPr lang="en-US" altLang="zh-CN" dirty="0"/>
              <a:t>S</a:t>
            </a:r>
            <a:r>
              <a:rPr lang="zh-CN" altLang="en-US" dirty="0"/>
              <a:t>参数作输入，将参数提取结果对比商用软件</a:t>
            </a:r>
            <a:r>
              <a:rPr lang="en-US" altLang="zh-CN" dirty="0"/>
              <a:t>Cadence </a:t>
            </a:r>
            <a:r>
              <a:rPr lang="en-US" altLang="zh-CN" dirty="0" err="1"/>
              <a:t>Sigrity</a:t>
            </a:r>
            <a:r>
              <a:rPr lang="en-US" altLang="zh-CN" dirty="0"/>
              <a:t> </a:t>
            </a:r>
            <a:r>
              <a:rPr lang="en-US" altLang="zh-CN" dirty="0" err="1"/>
              <a:t>PowerSI</a:t>
            </a:r>
            <a:r>
              <a:rPr lang="en-US" altLang="zh-CN" dirty="0"/>
              <a:t> 2019</a:t>
            </a:r>
            <a:r>
              <a:rPr lang="zh-CN" altLang="en-US" dirty="0"/>
              <a:t>的提取结果</a:t>
            </a:r>
            <a:r>
              <a:rPr lang="en-US" altLang="zh-CN" dirty="0"/>
              <a:t>. </a:t>
            </a:r>
          </a:p>
          <a:p>
            <a:r>
              <a:rPr lang="zh-CN" altLang="en-US" b="1" dirty="0"/>
              <a:t>测试结论：</a:t>
            </a:r>
            <a:r>
              <a:rPr lang="zh-CN" altLang="en-US" dirty="0"/>
              <a:t>在非谐振区间一致性良好</a:t>
            </a:r>
            <a:r>
              <a:rPr lang="en-US" altLang="zh-CN" dirty="0"/>
              <a:t>. </a:t>
            </a:r>
            <a:r>
              <a:rPr lang="zh-CN" altLang="en-US" dirty="0"/>
              <a:t>下图展示：先忽略谐振区间，首次提取后再对谐振区间作简单线性插值得到的</a:t>
            </a:r>
            <a:r>
              <a:rPr lang="en-US" altLang="zh-CN" dirty="0"/>
              <a:t>R</a:t>
            </a:r>
            <a:r>
              <a:rPr lang="zh-CN" altLang="en-US" dirty="0"/>
              <a:t>矩阵和</a:t>
            </a:r>
            <a:r>
              <a:rPr lang="en-US" altLang="zh-CN" dirty="0"/>
              <a:t>C</a:t>
            </a:r>
            <a:r>
              <a:rPr lang="zh-CN" altLang="en-US" dirty="0"/>
              <a:t>矩阵</a:t>
            </a:r>
            <a:r>
              <a:rPr lang="en-US" altLang="zh-CN" dirty="0"/>
              <a:t>. </a:t>
            </a:r>
            <a:endParaRPr lang="zh-CN" altLang="en-US" dirty="0"/>
          </a:p>
        </p:txBody>
      </p:sp>
      <p:pic>
        <p:nvPicPr>
          <p:cNvPr id="11" name="内容占位符 4">
            <a:extLst>
              <a:ext uri="{FF2B5EF4-FFF2-40B4-BE49-F238E27FC236}">
                <a16:creationId xmlns:a16="http://schemas.microsoft.com/office/drawing/2014/main" id="{55C25AEE-0C4E-44FF-B0A9-AD21DC1E06A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98987" y="3344400"/>
            <a:ext cx="4267200" cy="320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AC777F02-31CD-43C7-AFB6-F7FBD50E5C0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814" y="3344400"/>
            <a:ext cx="4267200" cy="320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FA9A4A54-7EEE-4783-9E0F-6AD5BD2112F7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623300" y="6337300"/>
            <a:ext cx="304800" cy="304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24129756"/>
      </p:ext>
    </p:extLst>
  </p:cSld>
  <p:clrMapOvr>
    <a:masterClrMapping/>
  </p:clrMapOvr>
  <p:transition spd="med" advTm="32403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目录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Freeform 10"/>
          <p:cNvSpPr>
            <a:spLocks/>
          </p:cNvSpPr>
          <p:nvPr userDrawn="1"/>
        </p:nvSpPr>
        <p:spPr bwMode="auto">
          <a:xfrm>
            <a:off x="1841535" y="1367357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5" name="文本框 4"/>
          <p:cNvSpPr txBox="1"/>
          <p:nvPr userDrawn="1"/>
        </p:nvSpPr>
        <p:spPr>
          <a:xfrm>
            <a:off x="2071646" y="1303550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接连接符 6"/>
          <p:cNvCxnSpPr>
            <a:stCxn id="4" idx="6"/>
          </p:cNvCxnSpPr>
          <p:nvPr/>
        </p:nvCxnSpPr>
        <p:spPr>
          <a:xfrm>
            <a:off x="2534033" y="1711215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2915073" y="1274734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相关文献整理</a:t>
            </a:r>
          </a:p>
        </p:txBody>
      </p:sp>
      <p:sp>
        <p:nvSpPr>
          <p:cNvPr id="13" name="Freeform 10"/>
          <p:cNvSpPr>
            <a:spLocks/>
          </p:cNvSpPr>
          <p:nvPr userDrawn="1"/>
        </p:nvSpPr>
        <p:spPr bwMode="auto">
          <a:xfrm>
            <a:off x="1841535" y="2287330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14" name="文本框 13"/>
          <p:cNvSpPr txBox="1"/>
          <p:nvPr userDrawn="1"/>
        </p:nvSpPr>
        <p:spPr>
          <a:xfrm>
            <a:off x="2071646" y="2223523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5" name="直接连接符 14"/>
          <p:cNvCxnSpPr>
            <a:stCxn id="13" idx="6"/>
          </p:cNvCxnSpPr>
          <p:nvPr/>
        </p:nvCxnSpPr>
        <p:spPr>
          <a:xfrm>
            <a:off x="2534033" y="2631188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2915073" y="2194707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初步实现四线</a:t>
            </a:r>
            <a:r>
              <a:rPr lang="en-US" altLang="zh-CN" sz="2400" dirty="0"/>
              <a:t>RLGC</a:t>
            </a:r>
            <a:r>
              <a:rPr lang="zh-CN" altLang="en-US" sz="2400" dirty="0"/>
              <a:t>参数提取</a:t>
            </a:r>
          </a:p>
        </p:txBody>
      </p:sp>
      <p:sp>
        <p:nvSpPr>
          <p:cNvPr id="18" name="Freeform 10"/>
          <p:cNvSpPr>
            <a:spLocks/>
          </p:cNvSpPr>
          <p:nvPr userDrawn="1"/>
        </p:nvSpPr>
        <p:spPr bwMode="auto">
          <a:xfrm>
            <a:off x="1841535" y="3207303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2071646" y="3143496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0" name="直接连接符 19"/>
          <p:cNvCxnSpPr>
            <a:stCxn id="18" idx="6"/>
          </p:cNvCxnSpPr>
          <p:nvPr/>
        </p:nvCxnSpPr>
        <p:spPr>
          <a:xfrm>
            <a:off x="2534033" y="3551161"/>
            <a:ext cx="450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2915073" y="3114680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优化特征模式跟踪算法</a:t>
            </a:r>
          </a:p>
        </p:txBody>
      </p:sp>
      <p:sp>
        <p:nvSpPr>
          <p:cNvPr id="23" name="Freeform 10"/>
          <p:cNvSpPr>
            <a:spLocks/>
          </p:cNvSpPr>
          <p:nvPr userDrawn="1"/>
        </p:nvSpPr>
        <p:spPr bwMode="auto">
          <a:xfrm>
            <a:off x="1841535" y="4127276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24" name="文本框 23"/>
          <p:cNvSpPr txBox="1"/>
          <p:nvPr userDrawn="1"/>
        </p:nvSpPr>
        <p:spPr>
          <a:xfrm>
            <a:off x="2071646" y="4063469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5" name="直接连接符 24"/>
          <p:cNvCxnSpPr>
            <a:stCxn id="23" idx="6"/>
          </p:cNvCxnSpPr>
          <p:nvPr/>
        </p:nvCxnSpPr>
        <p:spPr>
          <a:xfrm>
            <a:off x="2534033" y="4471134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2915073" y="4034653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验证特征模式跟踪的可靠性</a:t>
            </a:r>
          </a:p>
        </p:txBody>
      </p:sp>
      <p:sp>
        <p:nvSpPr>
          <p:cNvPr id="33" name="Freeform 10"/>
          <p:cNvSpPr>
            <a:spLocks/>
          </p:cNvSpPr>
          <p:nvPr userDrawn="1"/>
        </p:nvSpPr>
        <p:spPr bwMode="auto">
          <a:xfrm>
            <a:off x="1841535" y="5047251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34" name="文本框 33"/>
          <p:cNvSpPr txBox="1"/>
          <p:nvPr userDrawn="1"/>
        </p:nvSpPr>
        <p:spPr>
          <a:xfrm>
            <a:off x="2071646" y="4983444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5" name="直接连接符 34"/>
          <p:cNvCxnSpPr>
            <a:stCxn id="33" idx="6"/>
          </p:cNvCxnSpPr>
          <p:nvPr/>
        </p:nvCxnSpPr>
        <p:spPr>
          <a:xfrm>
            <a:off x="2534033" y="5391109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/>
          <p:cNvSpPr txBox="1"/>
          <p:nvPr/>
        </p:nvSpPr>
        <p:spPr>
          <a:xfrm>
            <a:off x="2915073" y="4954628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研究谐振区间对算法的影响</a:t>
            </a:r>
          </a:p>
        </p:txBody>
      </p:sp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6A6471C1-1E93-4B27-B63F-D188EAD672B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623300" y="63373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960281"/>
      </p:ext>
    </p:extLst>
  </p:cSld>
  <p:clrMapOvr>
    <a:masterClrMapping/>
  </p:clrMapOvr>
  <p:transition spd="med" advTm="4931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677257B3-72AA-4E62-A310-8AF1F5AC4434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r>
                  <a:rPr lang="en-US" altLang="zh-CN" b="1" dirty="0"/>
                  <a:t>3.1 </a:t>
                </a:r>
                <a:r>
                  <a:rPr lang="zh-CN" altLang="en-US" b="1" dirty="0"/>
                  <a:t>问题简介</a:t>
                </a:r>
                <a:endParaRPr lang="en-US" altLang="zh-CN" b="1" dirty="0"/>
              </a:p>
              <a:p>
                <a:pPr lvl="1"/>
                <a:r>
                  <a:rPr lang="en-US" altLang="zh-CN" dirty="0"/>
                  <a:t>MTL</a:t>
                </a:r>
                <a:r>
                  <a:rPr lang="zh-CN" altLang="en-US" dirty="0"/>
                  <a:t>的</a:t>
                </a:r>
                <a:r>
                  <a:rPr lang="en-US" altLang="zh-CN" dirty="0"/>
                  <a:t>ABCD</a:t>
                </a:r>
                <a:r>
                  <a:rPr lang="zh-CN" altLang="en-US" dirty="0"/>
                  <a:t>参数（可由</a:t>
                </a:r>
                <a:r>
                  <a:rPr lang="en-US" altLang="zh-CN" dirty="0"/>
                  <a:t>S</a:t>
                </a:r>
                <a:r>
                  <a:rPr lang="zh-CN" altLang="en-US" dirty="0"/>
                  <a:t>参数变换得到）中的</a:t>
                </a:r>
                <a:r>
                  <a:rPr lang="en-US" altLang="zh-CN" dirty="0"/>
                  <a:t>A</a:t>
                </a:r>
                <a:r>
                  <a:rPr lang="zh-CN" altLang="en-US" dirty="0"/>
                  <a:t>项满足相似对角化关系</a:t>
                </a:r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𝐴</m:t>
                      </m:r>
                      <m:d>
                        <m:dPr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  <m:func>
                        <m:func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b="0" i="0" dirty="0" smtClean="0">
                              <a:latin typeface="Cambria Math" panose="02040503050406030204" pitchFamily="18" charset="0"/>
                            </a:rPr>
                            <m:t>cosh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d>
                                <m:dPr>
                                  <m:ctrlPr>
                                    <a:rPr lang="en-US" altLang="zh-CN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 dirty="0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</m:d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d>
                        </m:e>
                      </m:func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𝐸</m:t>
                      </m:r>
                      <m:sSup>
                        <m:sSupPr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</m:d>
                        </m:e>
                        <m:sup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altLang="zh-CN" dirty="0"/>
              </a:p>
              <a:p>
                <a:pPr lvl="1">
                  <a:buFont typeface="Arial" panose="020B0604020202020204" pitchFamily="34" charset="0"/>
                  <a:buChar char="•"/>
                </a:pPr>
                <a:r>
                  <a:rPr lang="zh-CN" altLang="en-US" dirty="0"/>
                  <a:t>上述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</m:d>
                  </m:oMath>
                </a14:m>
                <a:r>
                  <a:rPr lang="zh-CN" altLang="en-US" dirty="0"/>
                  <a:t>和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dirty="0">
                            <a:latin typeface="Cambria Math" panose="02040503050406030204" pitchFamily="18" charset="0"/>
                          </a:rPr>
                          <m:t>cosh</m:t>
                        </m:r>
                      </m:fName>
                      <m:e>
                        <m:d>
                          <m:d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𝛾</m:t>
                            </m:r>
                            <m:d>
                              <m:dPr>
                                <m:ctrlPr>
                                  <a:rPr lang="en-US" altLang="zh-CN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 dirty="0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</m:d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</m:d>
                      </m:e>
                    </m:func>
                  </m:oMath>
                </a14:m>
                <a:r>
                  <a:rPr lang="zh-CN" altLang="en-US" dirty="0"/>
                  <a:t>是在每个频点独立求解</a:t>
                </a:r>
                <a:r>
                  <a:rPr lang="en-US" altLang="zh-CN" dirty="0"/>
                  <a:t>. </a:t>
                </a:r>
                <a:r>
                  <a:rPr lang="zh-CN" altLang="en-US" dirty="0"/>
                  <a:t>为使后续的相位解折叠方法能可靠地执行，须适当调整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</m:d>
                    <m:r>
                      <a:rPr lang="zh-CN" altLang="en-US" i="1" dirty="0">
                        <a:latin typeface="Cambria Math" panose="02040503050406030204" pitchFamily="18" charset="0"/>
                      </a:rPr>
                      <m:t>的</m:t>
                    </m:r>
                  </m:oMath>
                </a14:m>
                <a:r>
                  <a:rPr lang="zh-CN" altLang="en-US" dirty="0"/>
                  <a:t>列的顺序，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dirty="0">
                            <a:latin typeface="Cambria Math" panose="02040503050406030204" pitchFamily="18" charset="0"/>
                          </a:rPr>
                          <m:t>cosh</m:t>
                        </m:r>
                      </m:fName>
                      <m:e>
                        <m:d>
                          <m:d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𝛾</m:t>
                            </m:r>
                            <m:d>
                              <m:dPr>
                                <m:ctrlPr>
                                  <a:rPr lang="en-US" altLang="zh-CN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 dirty="0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</m:d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</m:d>
                      </m:e>
                    </m:func>
                  </m:oMath>
                </a14:m>
                <a:r>
                  <a:rPr lang="zh-CN" altLang="en-US" dirty="0"/>
                  <a:t>亦作相应调整，使得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begChr m:val="‖"/>
                        <m:endChr m:val="‖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 altLang="zh-CN" b="0" i="0" dirty="0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sup>
                        </m:sSup>
                        <m:d>
                          <m:d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 dirty="0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𝐸</m:t>
                        </m:r>
                        <m:d>
                          <m:d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 dirty="0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altLang="zh-CN" i="1" dirty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</m:e>
                        </m:d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m:rPr>
                        <m:sty m:val="p"/>
                      </m:rPr>
                      <a:rPr lang="en-US" altLang="zh-CN" i="1">
                        <a:latin typeface="Cambria Math" panose="02040503050406030204" pitchFamily="18" charset="0"/>
                      </a:rPr>
                      <m:t>min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altLang="zh-CN" dirty="0"/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altLang="zh-CN" b="1" dirty="0"/>
                  <a:t>3.2 </a:t>
                </a:r>
                <a:r>
                  <a:rPr lang="zh-CN" altLang="en-US" b="1" dirty="0"/>
                  <a:t>问题分析</a:t>
                </a:r>
                <a:endParaRPr lang="en-US" altLang="zh-CN" b="1" dirty="0"/>
              </a:p>
              <a:p>
                <a:pPr lvl="1">
                  <a:buFont typeface="Arial" panose="020B0604020202020204" pitchFamily="34" charset="0"/>
                  <a:buChar char="•"/>
                </a:pPr>
                <a:r>
                  <a:rPr lang="zh-CN" altLang="en-US" dirty="0"/>
                  <a:t>由于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zh-CN" altLang="en-US" i="1" dirty="0" smtClean="0">
                        <a:latin typeface="Cambria Math" panose="02040503050406030204" pitchFamily="18" charset="0"/>
                      </a:rPr>
                      <m:t>是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zh-CN" altLang="en-US" dirty="0"/>
                  <a:t>阶方阵，其列共有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!</m:t>
                    </m:r>
                  </m:oMath>
                </a14:m>
                <a:r>
                  <a:rPr lang="zh-CN" altLang="en-US" dirty="0"/>
                  <a:t>种排列方式</a:t>
                </a:r>
                <a:r>
                  <a:rPr lang="en-US" altLang="zh-CN" dirty="0"/>
                  <a:t>. </a:t>
                </a:r>
                <a:r>
                  <a:rPr lang="zh-CN" altLang="en-US" dirty="0"/>
                  <a:t>之前的做法是穷举所有排列方式，分别计算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 altLang="zh-CN" b="0" i="0" dirty="0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sup>
                        </m:sSup>
                        <m:d>
                          <m:d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 dirty="0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altLang="zh-CN" i="1" dirty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𝐸</m:t>
                        </m:r>
                        <m:d>
                          <m:d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 dirty="0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altLang="zh-CN" i="1" dirty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altLang="zh-CN" i="1" dirty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</m:e>
                        </m:d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dirty="0"/>
                  <a:t>，则使得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𝐸</m:t>
                        </m:r>
                        <m:d>
                          <m:d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 dirty="0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altLang="zh-CN" i="1" dirty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𝐸</m:t>
                        </m:r>
                        <m:d>
                          <m:d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 dirty="0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altLang="zh-CN" i="1" dirty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altLang="zh-CN" i="1" dirty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</m:e>
                        </m:d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dirty="0"/>
                  <a:t>取最小的那种排列即为所求</a:t>
                </a:r>
                <a:r>
                  <a:rPr lang="en-US" altLang="zh-CN" dirty="0"/>
                  <a:t>. </a:t>
                </a:r>
                <a:r>
                  <a:rPr lang="zh-CN" altLang="en-US" dirty="0"/>
                  <a:t>这样求解的时间复杂度为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!</m:t>
                        </m:r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e>
                    </m:d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altLang="zh-CN" dirty="0"/>
                  <a:t> 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altLang="zh-CN" b="1" dirty="0"/>
                  <a:t>3.3 </a:t>
                </a:r>
                <a:r>
                  <a:rPr lang="zh-CN" altLang="en-US" b="1" dirty="0"/>
                  <a:t>优化结果</a:t>
                </a:r>
                <a:endParaRPr lang="en-US" altLang="zh-CN" b="1" dirty="0"/>
              </a:p>
              <a:p>
                <a:pPr lvl="1">
                  <a:buFont typeface="Arial" panose="020B0604020202020204" pitchFamily="34" charset="0"/>
                  <a:buChar char="•"/>
                </a:pPr>
                <a:r>
                  <a:rPr lang="zh-CN" altLang="en-US" dirty="0"/>
                  <a:t>受文献</a:t>
                </a:r>
                <a:r>
                  <a:rPr lang="en-US" altLang="zh-CN" dirty="0"/>
                  <a:t>[4]</a:t>
                </a:r>
                <a:r>
                  <a:rPr lang="zh-CN" altLang="en-US" dirty="0"/>
                  <a:t>启发，经简化后将时间复杂度降至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dirty="0"/>
                  <a:t>，参见本页备注</a:t>
                </a:r>
                <a:r>
                  <a:rPr lang="en-US" altLang="zh-CN" dirty="0"/>
                  <a:t>. </a:t>
                </a:r>
              </a:p>
            </p:txBody>
          </p:sp>
        </mc:Choice>
        <mc:Fallback xmlns="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677257B3-72AA-4E62-A310-8AF1F5AC443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6"/>
                <a:stretch>
                  <a:fillRect l="-801" t="-124" r="-3350" b="-4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>
            <a:extLst>
              <a:ext uri="{FF2B5EF4-FFF2-40B4-BE49-F238E27FC236}">
                <a16:creationId xmlns:a16="http://schemas.microsoft.com/office/drawing/2014/main" id="{4A74F022-4AA7-4E55-88AB-01CB9E421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 </a:t>
            </a:r>
            <a:r>
              <a:rPr lang="zh-CN" altLang="en-US" dirty="0"/>
              <a:t>优化特征模式跟踪算法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BD2FD51-ABDF-48B0-BB81-D2AE400F5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E0C3C-47D3-4455-AB34-8268314DB49D}" type="slidenum">
              <a:rPr lang="en-US" altLang="zh-CN" smtClean="0"/>
              <a:pPr/>
              <a:t>9</a:t>
            </a:fld>
            <a:endParaRPr lang="en-US" altLang="zh-CN"/>
          </a:p>
        </p:txBody>
      </p:sp>
      <p:pic>
        <p:nvPicPr>
          <p:cNvPr id="6" name="音频 5">
            <a:hlinkClick r:id="" action="ppaction://media"/>
            <a:extLst>
              <a:ext uri="{FF2B5EF4-FFF2-40B4-BE49-F238E27FC236}">
                <a16:creationId xmlns:a16="http://schemas.microsoft.com/office/drawing/2014/main" id="{9A3BF15D-8BE5-4880-BECD-333AACD5C7AE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623300" y="6337300"/>
            <a:ext cx="304800" cy="304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52811218"/>
      </p:ext>
    </p:extLst>
  </p:cSld>
  <p:clrMapOvr>
    <a:masterClrMapping/>
  </p:clrMapOvr>
  <p:transition spd="med" advTm="72805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8|6.8|6.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1|10|23.7|24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|18.6|19.7|9.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2|6.7|9.2|4.1|12.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1|24.3|3.7|3.5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5|15|5.2"/>
</p:tagLst>
</file>

<file path=ppt/theme/theme1.xml><?xml version="1.0" encoding="utf-8"?>
<a:theme xmlns:a="http://schemas.openxmlformats.org/drawingml/2006/main" name="2016-VI主题-蓝">
  <a:themeElements>
    <a:clrScheme name="VI蓝色版">
      <a:dk1>
        <a:srgbClr val="000000"/>
      </a:dk1>
      <a:lt1>
        <a:srgbClr val="FFFFFF"/>
      </a:lt1>
      <a:dk2>
        <a:srgbClr val="BD9F68"/>
      </a:dk2>
      <a:lt2>
        <a:srgbClr val="B5B5B6"/>
      </a:lt2>
      <a:accent1>
        <a:srgbClr val="004098"/>
      </a:accent1>
      <a:accent2>
        <a:srgbClr val="0086D1"/>
      </a:accent2>
      <a:accent3>
        <a:srgbClr val="338D27"/>
      </a:accent3>
      <a:accent4>
        <a:srgbClr val="00514E"/>
      </a:accent4>
      <a:accent5>
        <a:srgbClr val="FDD000"/>
      </a:accent5>
      <a:accent6>
        <a:srgbClr val="F08300"/>
      </a:accent6>
      <a:hlink>
        <a:srgbClr val="B5B5B6"/>
      </a:hlink>
      <a:folHlink>
        <a:srgbClr val="BD9F68"/>
      </a:folHlink>
    </a:clrScheme>
    <a:fontScheme name="自定义 7">
      <a:majorFont>
        <a:latin typeface="等线"/>
        <a:ea typeface="等线"/>
        <a:cs typeface=""/>
      </a:majorFont>
      <a:minorFont>
        <a:latin typeface="等线 Light"/>
        <a:ea typeface="等线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2016-VI主题-蓝" id="{1B918C6D-2D61-4306-88BA-3CA31BAAF13F}" vid="{A734D909-B61D-48C4-8B37-4CE497344009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VI蓝色版">
    <a:dk1>
      <a:srgbClr val="000000"/>
    </a:dk1>
    <a:lt1>
      <a:srgbClr val="FFFFFF"/>
    </a:lt1>
    <a:dk2>
      <a:srgbClr val="BD9F68"/>
    </a:dk2>
    <a:lt2>
      <a:srgbClr val="B5B5B6"/>
    </a:lt2>
    <a:accent1>
      <a:srgbClr val="004098"/>
    </a:accent1>
    <a:accent2>
      <a:srgbClr val="0086D1"/>
    </a:accent2>
    <a:accent3>
      <a:srgbClr val="338D27"/>
    </a:accent3>
    <a:accent4>
      <a:srgbClr val="00514E"/>
    </a:accent4>
    <a:accent5>
      <a:srgbClr val="FDD000"/>
    </a:accent5>
    <a:accent6>
      <a:srgbClr val="F08300"/>
    </a:accent6>
    <a:hlink>
      <a:srgbClr val="B5B5B6"/>
    </a:hlink>
    <a:folHlink>
      <a:srgbClr val="BD9F68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1552</TotalTime>
  <Words>1804</Words>
  <Application>Microsoft Office PowerPoint</Application>
  <PresentationFormat>全屏显示(4:3)</PresentationFormat>
  <Paragraphs>164</Paragraphs>
  <Slides>18</Slides>
  <Notes>6</Notes>
  <HiddenSlides>0</HiddenSlides>
  <MMClips>18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5" baseType="lpstr">
      <vt:lpstr>等线</vt:lpstr>
      <vt:lpstr>等线 Light</vt:lpstr>
      <vt:lpstr>微软雅黑</vt:lpstr>
      <vt:lpstr>Arial</vt:lpstr>
      <vt:lpstr>Calibri</vt:lpstr>
      <vt:lpstr>Cambria Math</vt:lpstr>
      <vt:lpstr>2016-VI主题-蓝</vt:lpstr>
      <vt:lpstr>毕业设计（论文）进展报告</vt:lpstr>
      <vt:lpstr>基于S参数的多导体传输线RLCG提取算法</vt:lpstr>
      <vt:lpstr>目录 Contents</vt:lpstr>
      <vt:lpstr>目录 Contents</vt:lpstr>
      <vt:lpstr>1. 相关文献整理（部分）</vt:lpstr>
      <vt:lpstr>目录 Contents</vt:lpstr>
      <vt:lpstr>2. 初步实现四线RLGC参数提取</vt:lpstr>
      <vt:lpstr>目录 Contents</vt:lpstr>
      <vt:lpstr>3. 优化特征模式跟踪算法</vt:lpstr>
      <vt:lpstr>目录 Contents</vt:lpstr>
      <vt:lpstr>4. 验证特征模式跟踪的可靠性</vt:lpstr>
      <vt:lpstr>目录 Contents</vt:lpstr>
      <vt:lpstr>5. 研究谐振区间对算法的影响</vt:lpstr>
      <vt:lpstr>5. 研究谐振区间对算法的影响</vt:lpstr>
      <vt:lpstr>5. 研究谐振区间对算法的影响</vt:lpstr>
      <vt:lpstr>目录 Contents</vt:lpstr>
      <vt:lpstr>附：后续工作计划</vt:lpstr>
      <vt:lpstr>谢谢！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沈小丹</dc:creator>
  <cp:lastModifiedBy>guorui wei</cp:lastModifiedBy>
  <cp:revision>143</cp:revision>
  <dcterms:created xsi:type="dcterms:W3CDTF">2016-04-20T02:59:17Z</dcterms:created>
  <dcterms:modified xsi:type="dcterms:W3CDTF">2020-03-23T08:10:52Z</dcterms:modified>
</cp:coreProperties>
</file>